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258" r:id="rId4"/>
    <p:sldId id="257" r:id="rId5"/>
    <p:sldId id="259" r:id="rId6"/>
    <p:sldId id="267" r:id="rId7"/>
    <p:sldId id="263" r:id="rId8"/>
    <p:sldId id="276" r:id="rId9"/>
    <p:sldId id="271" r:id="rId10"/>
    <p:sldId id="279" r:id="rId11"/>
    <p:sldId id="264" r:id="rId12"/>
    <p:sldId id="281" r:id="rId13"/>
    <p:sldId id="280" r:id="rId14"/>
    <p:sldId id="282" r:id="rId15"/>
    <p:sldId id="283" r:id="rId16"/>
    <p:sldId id="260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77" r:id="rId27"/>
    <p:sldId id="294" r:id="rId28"/>
    <p:sldId id="295" r:id="rId29"/>
    <p:sldId id="296" r:id="rId30"/>
    <p:sldId id="297" r:id="rId31"/>
    <p:sldId id="298" r:id="rId32"/>
    <p:sldId id="299" r:id="rId33"/>
    <p:sldId id="265" r:id="rId34"/>
  </p:sldIdLst>
  <p:sldSz cx="24350663" cy="13716000"/>
  <p:notesSz cx="6858000" cy="9144000"/>
  <p:defaultTextStyle>
    <a:defPPr>
      <a:defRPr lang="es-ES"/>
    </a:defPPr>
    <a:lvl1pPr marL="0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587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5175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762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0349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937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5524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3112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0699" algn="l" defTabSz="108758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719"/>
    <a:srgbClr val="265AAB"/>
    <a:srgbClr val="515256"/>
    <a:srgbClr val="76808B"/>
    <a:srgbClr val="133261"/>
    <a:srgbClr val="4474B8"/>
    <a:srgbClr val="2557A3"/>
    <a:srgbClr val="0066CC"/>
    <a:srgbClr val="2B5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672" y="96"/>
      </p:cViewPr>
      <p:guideLst>
        <p:guide orient="horz" pos="4320"/>
        <p:guide pos="7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05F3D-5E04-2345-B335-5D33FB8D352E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5070C-2F37-7840-B0F3-6495716890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8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7587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5175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2762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0349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37937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25524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3112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0699" algn="l" defTabSz="108758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6300" y="4260851"/>
            <a:ext cx="20698064" cy="29400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2600" y="7772400"/>
            <a:ext cx="17045464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96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9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014536" y="1098550"/>
            <a:ext cx="14589259" cy="234061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242530" y="1098550"/>
            <a:ext cx="43366163" cy="234061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77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534" y="8813801"/>
            <a:ext cx="20698064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3534" y="5813427"/>
            <a:ext cx="20698064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758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517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276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034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379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552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31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069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03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42530" y="6400801"/>
            <a:ext cx="28975598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623971" y="6400801"/>
            <a:ext cx="28979824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42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533" y="549276"/>
            <a:ext cx="21915597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7533" y="3070226"/>
            <a:ext cx="1075910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587" indent="0">
              <a:buNone/>
              <a:defRPr sz="4800" b="1"/>
            </a:lvl2pPr>
            <a:lvl3pPr marL="2175175" indent="0">
              <a:buNone/>
              <a:defRPr sz="4300" b="1"/>
            </a:lvl3pPr>
            <a:lvl4pPr marL="3262762" indent="0">
              <a:buNone/>
              <a:defRPr sz="3800" b="1"/>
            </a:lvl4pPr>
            <a:lvl5pPr marL="4350349" indent="0">
              <a:buNone/>
              <a:defRPr sz="3800" b="1"/>
            </a:lvl5pPr>
            <a:lvl6pPr marL="5437937" indent="0">
              <a:buNone/>
              <a:defRPr sz="3800" b="1"/>
            </a:lvl6pPr>
            <a:lvl7pPr marL="6525524" indent="0">
              <a:buNone/>
              <a:defRPr sz="3800" b="1"/>
            </a:lvl7pPr>
            <a:lvl8pPr marL="7613112" indent="0">
              <a:buNone/>
              <a:defRPr sz="3800" b="1"/>
            </a:lvl8pPr>
            <a:lvl9pPr marL="8700699" indent="0">
              <a:buNone/>
              <a:defRPr sz="3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7533" y="4349750"/>
            <a:ext cx="1075910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69800" y="3070226"/>
            <a:ext cx="10763331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7587" indent="0">
              <a:buNone/>
              <a:defRPr sz="4800" b="1"/>
            </a:lvl2pPr>
            <a:lvl3pPr marL="2175175" indent="0">
              <a:buNone/>
              <a:defRPr sz="4300" b="1"/>
            </a:lvl3pPr>
            <a:lvl4pPr marL="3262762" indent="0">
              <a:buNone/>
              <a:defRPr sz="3800" b="1"/>
            </a:lvl4pPr>
            <a:lvl5pPr marL="4350349" indent="0">
              <a:buNone/>
              <a:defRPr sz="3800" b="1"/>
            </a:lvl5pPr>
            <a:lvl6pPr marL="5437937" indent="0">
              <a:buNone/>
              <a:defRPr sz="3800" b="1"/>
            </a:lvl6pPr>
            <a:lvl7pPr marL="6525524" indent="0">
              <a:buNone/>
              <a:defRPr sz="3800" b="1"/>
            </a:lvl7pPr>
            <a:lvl8pPr marL="7613112" indent="0">
              <a:buNone/>
              <a:defRPr sz="3800" b="1"/>
            </a:lvl8pPr>
            <a:lvl9pPr marL="8700699" indent="0">
              <a:buNone/>
              <a:defRPr sz="3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69800" y="4349750"/>
            <a:ext cx="10763331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82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92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535" y="546100"/>
            <a:ext cx="8011200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20433" y="546101"/>
            <a:ext cx="13612697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7535" y="2870201"/>
            <a:ext cx="8011200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7587" indent="0">
              <a:buNone/>
              <a:defRPr sz="2900"/>
            </a:lvl2pPr>
            <a:lvl3pPr marL="2175175" indent="0">
              <a:buNone/>
              <a:defRPr sz="2400"/>
            </a:lvl3pPr>
            <a:lvl4pPr marL="3262762" indent="0">
              <a:buNone/>
              <a:defRPr sz="2100"/>
            </a:lvl4pPr>
            <a:lvl5pPr marL="4350349" indent="0">
              <a:buNone/>
              <a:defRPr sz="2100"/>
            </a:lvl5pPr>
            <a:lvl6pPr marL="5437937" indent="0">
              <a:buNone/>
              <a:defRPr sz="2100"/>
            </a:lvl6pPr>
            <a:lvl7pPr marL="6525524" indent="0">
              <a:buNone/>
              <a:defRPr sz="2100"/>
            </a:lvl7pPr>
            <a:lvl8pPr marL="7613112" indent="0">
              <a:buNone/>
              <a:defRPr sz="2100"/>
            </a:lvl8pPr>
            <a:lvl9pPr marL="8700699" indent="0">
              <a:buNone/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13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2900" y="9601200"/>
            <a:ext cx="14610398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2900" y="1225550"/>
            <a:ext cx="14610398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7587" indent="0">
              <a:buNone/>
              <a:defRPr sz="6700"/>
            </a:lvl2pPr>
            <a:lvl3pPr marL="2175175" indent="0">
              <a:buNone/>
              <a:defRPr sz="5700"/>
            </a:lvl3pPr>
            <a:lvl4pPr marL="3262762" indent="0">
              <a:buNone/>
              <a:defRPr sz="4800"/>
            </a:lvl4pPr>
            <a:lvl5pPr marL="4350349" indent="0">
              <a:buNone/>
              <a:defRPr sz="4800"/>
            </a:lvl5pPr>
            <a:lvl6pPr marL="5437937" indent="0">
              <a:buNone/>
              <a:defRPr sz="4800"/>
            </a:lvl6pPr>
            <a:lvl7pPr marL="6525524" indent="0">
              <a:buNone/>
              <a:defRPr sz="4800"/>
            </a:lvl7pPr>
            <a:lvl8pPr marL="7613112" indent="0">
              <a:buNone/>
              <a:defRPr sz="4800"/>
            </a:lvl8pPr>
            <a:lvl9pPr marL="8700699" indent="0">
              <a:buNone/>
              <a:defRPr sz="4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2900" y="10734676"/>
            <a:ext cx="14610398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7587" indent="0">
              <a:buNone/>
              <a:defRPr sz="2900"/>
            </a:lvl2pPr>
            <a:lvl3pPr marL="2175175" indent="0">
              <a:buNone/>
              <a:defRPr sz="2400"/>
            </a:lvl3pPr>
            <a:lvl4pPr marL="3262762" indent="0">
              <a:buNone/>
              <a:defRPr sz="2100"/>
            </a:lvl4pPr>
            <a:lvl5pPr marL="4350349" indent="0">
              <a:buNone/>
              <a:defRPr sz="2100"/>
            </a:lvl5pPr>
            <a:lvl6pPr marL="5437937" indent="0">
              <a:buNone/>
              <a:defRPr sz="2100"/>
            </a:lvl6pPr>
            <a:lvl7pPr marL="6525524" indent="0">
              <a:buNone/>
              <a:defRPr sz="2100"/>
            </a:lvl7pPr>
            <a:lvl8pPr marL="7613112" indent="0">
              <a:buNone/>
              <a:defRPr sz="2100"/>
            </a:lvl8pPr>
            <a:lvl9pPr marL="8700699" indent="0">
              <a:buNone/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38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7533" y="549276"/>
            <a:ext cx="21915597" cy="2286000"/>
          </a:xfrm>
          <a:prstGeom prst="rect">
            <a:avLst/>
          </a:prstGeom>
        </p:spPr>
        <p:txBody>
          <a:bodyPr vert="horz" lIns="217517" tIns="108759" rIns="217517" bIns="108759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7533" y="3200401"/>
            <a:ext cx="21915597" cy="9051926"/>
          </a:xfrm>
          <a:prstGeom prst="rect">
            <a:avLst/>
          </a:prstGeom>
        </p:spPr>
        <p:txBody>
          <a:bodyPr vert="horz" lIns="217517" tIns="108759" rIns="217517" bIns="108759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7533" y="12712701"/>
            <a:ext cx="5681821" cy="730250"/>
          </a:xfrm>
          <a:prstGeom prst="rect">
            <a:avLst/>
          </a:prstGeom>
        </p:spPr>
        <p:txBody>
          <a:bodyPr vert="horz" lIns="217517" tIns="108759" rIns="217517" bIns="108759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7618-575E-694C-ABB3-31032295FA87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19810" y="12712701"/>
            <a:ext cx="7711043" cy="730250"/>
          </a:xfrm>
          <a:prstGeom prst="rect">
            <a:avLst/>
          </a:prstGeom>
        </p:spPr>
        <p:txBody>
          <a:bodyPr vert="horz" lIns="217517" tIns="108759" rIns="217517" bIns="108759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51309" y="12712701"/>
            <a:ext cx="5681821" cy="730250"/>
          </a:xfrm>
          <a:prstGeom prst="rect">
            <a:avLst/>
          </a:prstGeom>
        </p:spPr>
        <p:txBody>
          <a:bodyPr vert="horz" lIns="217517" tIns="108759" rIns="217517" bIns="108759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1011-86BA-4740-9FC5-4C8E79126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70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58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5691" indent="-815691" algn="l" defTabSz="1087587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7329" indent="-679742" algn="l" defTabSz="1087587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18968" indent="-543794" algn="l" defTabSz="1087587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6556" indent="-543794" algn="l" defTabSz="1087587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4143" indent="-543794" algn="l" defTabSz="1087587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1730" indent="-543794" algn="l" defTabSz="1087587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9318" indent="-543794" algn="l" defTabSz="1087587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6905" indent="-543794" algn="l" defTabSz="1087587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4493" indent="-543794" algn="l" defTabSz="1087587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587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5175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762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0349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937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5524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3112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0699" algn="l" defTabSz="108758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06670" y="360217"/>
            <a:ext cx="8543993" cy="13050982"/>
          </a:xfrm>
        </p:spPr>
        <p:txBody>
          <a:bodyPr>
            <a:noAutofit/>
          </a:bodyPr>
          <a:lstStyle/>
          <a:p>
            <a: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>PROYECTO DE PARTICIPACIÓN </a:t>
            </a:r>
            <a:b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>PÚBLICO-PRIVADA</a:t>
            </a:r>
            <a:b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/>
            </a:r>
            <a:b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>INFRAESTRUCTURA EDUCATIVA EN URUGUAY</a:t>
            </a:r>
            <a:b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/>
            </a:r>
            <a:b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r>
              <a:rPr lang="es-UY" altLang="es-UY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> </a:t>
            </a:r>
            <a:r>
              <a:rPr lang="es-UY" altLang="es-UY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>ASPECTOS PRINCIPALES DEL MODELO DE NEGOCIO</a:t>
            </a:r>
            <a:r>
              <a:rPr lang="es-UY" altLang="es-UY" sz="54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/>
            </a:r>
            <a:br>
              <a:rPr lang="es-UY" altLang="es-UY" sz="54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r>
              <a:rPr lang="es-UY" altLang="es-UY" sz="66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  <a:t/>
            </a:r>
            <a:br>
              <a:rPr lang="es-UY" altLang="es-UY" sz="6600" b="1" dirty="0">
                <a:solidFill>
                  <a:schemeClr val="tx1">
                    <a:lumMod val="75000"/>
                    <a:lumOff val="25000"/>
                  </a:schemeClr>
                </a:solidFill>
                <a:ea typeface="ヒラギノ角ゴ ProN W6" charset="0"/>
                <a:cs typeface="ヒラギノ角ゴ ProN W6" charset="0"/>
                <a:sym typeface="Myriad Pro Bold" charset="0"/>
              </a:rPr>
            </a:br>
            <a:endParaRPr lang="en-US" altLang="es-UY" sz="5400" b="1" dirty="0">
              <a:solidFill>
                <a:schemeClr val="tx1">
                  <a:lumMod val="75000"/>
                  <a:lumOff val="25000"/>
                </a:schemeClr>
              </a:solidFill>
              <a:ea typeface="ヒラギノ角ゴ ProN W6" charset="0"/>
              <a:cs typeface="ヒラギノ角ゴ ProN W6" charset="0"/>
              <a:sym typeface="Myriad Pro Bold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flipH="1">
            <a:off x="13716000" y="0"/>
            <a:ext cx="2090670" cy="13716000"/>
          </a:xfrm>
          <a:prstGeom prst="rect">
            <a:avLst/>
          </a:prstGeom>
          <a:solidFill>
            <a:srgbClr val="447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 CND blanco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4" y="4794546"/>
            <a:ext cx="9928781" cy="34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915276" y="3060068"/>
            <a:ext cx="886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Obligaciones de las partes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1258550" y="0"/>
            <a:ext cx="13092114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12001500" cy="13716000"/>
          </a:xfrm>
          <a:prstGeom prst="rect">
            <a:avLst/>
          </a:prstGeom>
          <a:solidFill>
            <a:srgbClr val="768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Shape 349"/>
          <p:cNvSpPr/>
          <p:nvPr/>
        </p:nvSpPr>
        <p:spPr>
          <a:xfrm>
            <a:off x="818677" y="3844690"/>
            <a:ext cx="10782773" cy="80247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OBLIGACIONES DEL CONTRATISTA PRIVADO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Diseño ejecutivo y construcción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Equipamiento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Financiación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Mantenimiento reactivo y no reactivo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Limpieza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Reparar daños ocasionados fuera de horas de trabajo</a:t>
            </a:r>
          </a:p>
          <a:p>
            <a:endParaRPr lang="es-ES_tradnl" sz="3600" dirty="0">
              <a:solidFill>
                <a:schemeClr val="bg1"/>
              </a:solidFill>
              <a:cs typeface="Myriad Pro"/>
            </a:endParaRP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El contratista deberá solucionar problemas que surjan con la disponibilidad de la infraestructura.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sz="3600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5262778" y="668163"/>
            <a:ext cx="13477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cs typeface="Myriad Pro"/>
              </a:rPr>
              <a:t>OBLIGACIONES DEL PRIVADO Y DEL PÚBLICO</a:t>
            </a:r>
            <a:endParaRPr lang="es-ES" sz="5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7" name="Shape 349"/>
          <p:cNvSpPr/>
          <p:nvPr/>
        </p:nvSpPr>
        <p:spPr>
          <a:xfrm>
            <a:off x="13229752" y="3911365"/>
            <a:ext cx="10058873" cy="80247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OBLIGACIONES DEL SECTOR PÚBLICO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Destinar los terrenos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Educación y actividades deportivas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Alimentación y limpieza de cocina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Seguridad de alumnos y docentes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Pagos al contratista Privado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ANEP pagará al contratista por los servicios recibidos.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F12289F-A14A-465E-B75D-DF0B70E4FBBD}"/>
              </a:ext>
            </a:extLst>
          </p:cNvPr>
          <p:cNvSpPr txBox="1"/>
          <p:nvPr/>
        </p:nvSpPr>
        <p:spPr>
          <a:xfrm>
            <a:off x="818677" y="11445232"/>
            <a:ext cx="5415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>
                <a:solidFill>
                  <a:schemeClr val="bg1"/>
                </a:solidFill>
                <a:cs typeface="Myriad Pro"/>
              </a:rPr>
              <a:t>NO </a:t>
            </a:r>
            <a:r>
              <a:rPr lang="es-UY" sz="3200" b="1" dirty="0" smtClean="0">
                <a:solidFill>
                  <a:schemeClr val="bg1"/>
                </a:solidFill>
                <a:cs typeface="Myriad Pro"/>
              </a:rPr>
              <a:t>INCLUYE:</a:t>
            </a:r>
          </a:p>
          <a:p>
            <a:r>
              <a:rPr lang="es-UY" sz="3200" b="1" dirty="0" smtClean="0">
                <a:solidFill>
                  <a:schemeClr val="bg1"/>
                </a:solidFill>
                <a:cs typeface="Myriad Pro"/>
              </a:rPr>
              <a:t>SERVICIOS EDUCATIVOS</a:t>
            </a:r>
          </a:p>
          <a:p>
            <a:r>
              <a:rPr lang="es-UY" sz="3200" b="1" dirty="0" smtClean="0">
                <a:solidFill>
                  <a:schemeClr val="bg1"/>
                </a:solidFill>
                <a:cs typeface="Myriad Pro"/>
              </a:rPr>
              <a:t>SERVICIOS </a:t>
            </a:r>
            <a:r>
              <a:rPr lang="es-UY" sz="3200" b="1" dirty="0">
                <a:solidFill>
                  <a:schemeClr val="bg1"/>
                </a:solidFill>
                <a:cs typeface="Myriad Pro"/>
              </a:rPr>
              <a:t>DE ALIMENTACIÓN</a:t>
            </a:r>
            <a:endParaRPr lang="es-ES" sz="3200" b="1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696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25545" y="306006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Control del contrato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148774" y="0"/>
            <a:ext cx="8201889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703127" y="0"/>
            <a:ext cx="8445647" cy="13716000"/>
          </a:xfrm>
          <a:prstGeom prst="rect">
            <a:avLst/>
          </a:prstGeom>
          <a:solidFill>
            <a:srgbClr val="768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7703127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8005978" y="668163"/>
            <a:ext cx="7824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cs typeface="Myriad Pro"/>
              </a:rPr>
              <a:t>CONTROL DEL CONTRATO</a:t>
            </a:r>
            <a:endParaRPr lang="es-ES" sz="5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6" name="Shape 349"/>
          <p:cNvSpPr/>
          <p:nvPr/>
        </p:nvSpPr>
        <p:spPr>
          <a:xfrm>
            <a:off x="515827" y="3638603"/>
            <a:ext cx="7187300" cy="5305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SUPERVISIÓN DEL CONTRATO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 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La Contratante designará un supervisor y un equipo, que se encargarán de controlar el cumplimiento de las obligaciones definidas en el contrato.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7" name="Shape 349"/>
          <p:cNvSpPr/>
          <p:nvPr/>
        </p:nvSpPr>
        <p:spPr>
          <a:xfrm>
            <a:off x="8440627" y="3676703"/>
            <a:ext cx="7187300" cy="5305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/>
            <a:r>
              <a:rPr lang="es-UY" sz="4400" b="1" dirty="0">
                <a:solidFill>
                  <a:schemeClr val="bg1"/>
                </a:solidFill>
                <a:cs typeface="Myriad Pro"/>
              </a:rPr>
              <a:t>ENLACE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Cada centro tendrá designada una persona (enlace) que en representación de la contratante, informará los eventos de servicio por disponibilidad y mantenimiento reactivo de ese centro.</a:t>
            </a:r>
            <a:endParaRPr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72" name="Shape 349"/>
          <p:cNvSpPr/>
          <p:nvPr/>
        </p:nvSpPr>
        <p:spPr>
          <a:xfrm>
            <a:off x="16851202" y="3705331"/>
            <a:ext cx="7187300" cy="59815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SISTEMA INFORMÁTICO</a:t>
            </a:r>
          </a:p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/>
            </a:r>
            <a:br>
              <a:rPr lang="es-UY" sz="4400" b="1" dirty="0">
                <a:solidFill>
                  <a:schemeClr val="bg1"/>
                </a:solidFill>
                <a:cs typeface="Myriad Pro"/>
              </a:rPr>
            </a:br>
            <a:r>
              <a:rPr lang="es-UY" sz="3600" dirty="0">
                <a:solidFill>
                  <a:schemeClr val="bg1"/>
                </a:solidFill>
                <a:cs typeface="Myriad Pro"/>
              </a:rPr>
              <a:t>Los eventos que requieran servicio serán informados por un sistema web.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Se registrará también su resultado, fallas de disponibilidad y de calidad, actividades programadas de mantenimiento. Cada tipo de usuario tendrá distintas funcionalidades.</a:t>
            </a:r>
          </a:p>
          <a:p>
            <a:endParaRPr lang="es-UY" sz="4400" b="1" dirty="0">
              <a:solidFill>
                <a:schemeClr val="bg1"/>
              </a:solidFill>
              <a:cs typeface="Myriad Pro"/>
            </a:endParaRPr>
          </a:p>
          <a:p>
            <a:endParaRPr lang="es-UY" sz="4400" b="1" dirty="0">
              <a:solidFill>
                <a:schemeClr val="bg1"/>
              </a:solidFill>
              <a:cs typeface="Myriad Pro"/>
            </a:endParaRPr>
          </a:p>
          <a:p>
            <a:endParaRPr lang="es-UY" sz="4400" b="1" dirty="0">
              <a:solidFill>
                <a:schemeClr val="bg1"/>
              </a:solidFill>
              <a:cs typeface="Myriad Pro"/>
            </a:endParaRPr>
          </a:p>
          <a:p>
            <a:endParaRPr sz="3600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441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8201889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5905016" y="0"/>
            <a:ext cx="8445647" cy="13716000"/>
          </a:xfrm>
          <a:prstGeom prst="rect">
            <a:avLst/>
          </a:prstGeom>
          <a:solidFill>
            <a:srgbClr val="768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886701" y="0"/>
            <a:ext cx="8018316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7434478" y="679101"/>
            <a:ext cx="9596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cs typeface="Myriad Pro"/>
              </a:rPr>
              <a:t>SOLUCIÓN DE CONTROVERSIAS</a:t>
            </a:r>
            <a:endParaRPr lang="es-ES" sz="5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6" name="Shape 349"/>
          <p:cNvSpPr/>
          <p:nvPr/>
        </p:nvSpPr>
        <p:spPr>
          <a:xfrm>
            <a:off x="515827" y="3638603"/>
            <a:ext cx="6918651" cy="5305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SOLUCIÓN ÁGIL</a:t>
            </a:r>
          </a:p>
          <a:p>
            <a:endParaRPr lang="es-UY" sz="4400" b="1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Para controversias respecto al PPD se designará un mediador de común acuerdo. </a:t>
            </a:r>
            <a:endParaRPr lang="es-UY" sz="2800" dirty="0">
              <a:solidFill>
                <a:schemeClr val="bg1"/>
              </a:solidFill>
              <a:cs typeface="Myriad Pro"/>
            </a:endParaRP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7" name="Shape 349"/>
          <p:cNvSpPr/>
          <p:nvPr/>
        </p:nvSpPr>
        <p:spPr>
          <a:xfrm>
            <a:off x="8440627" y="3676703"/>
            <a:ext cx="7187300" cy="5305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/>
            <a:r>
              <a:rPr lang="es-UY" sz="4400" b="1" dirty="0">
                <a:solidFill>
                  <a:schemeClr val="bg1"/>
                </a:solidFill>
                <a:cs typeface="Myriad Pro"/>
              </a:rPr>
              <a:t>ARBITRAJE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Solución de los conflictos que surjan de la aplicación, interpretación, ejecución, cumplimiento y extinción del contrato. 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Nombrados de común acuerdo o de acuerdo a la normativa vigente.</a:t>
            </a:r>
          </a:p>
        </p:txBody>
      </p:sp>
      <p:sp>
        <p:nvSpPr>
          <p:cNvPr id="72" name="Shape 349"/>
          <p:cNvSpPr/>
          <p:nvPr/>
        </p:nvSpPr>
        <p:spPr>
          <a:xfrm>
            <a:off x="16851202" y="3705331"/>
            <a:ext cx="7187300" cy="59815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EXTINCIÓN ANTICIPADA</a:t>
            </a:r>
          </a:p>
          <a:p>
            <a:endParaRPr lang="es-UY" sz="4400" b="1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Se regularía de acuerdo al Reglamento de Arbitraje de la Comisión de la Naciones Unidas para el Derecho Mercantil Internacional. </a:t>
            </a:r>
            <a:endParaRPr sz="3600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87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25545" y="306006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Disponibilidad y calidad de la infraestructura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3"/>
          <a:stretch/>
        </p:blipFill>
        <p:spPr>
          <a:xfrm>
            <a:off x="0" y="-75271"/>
            <a:ext cx="24350664" cy="1369501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0295379" y="0"/>
            <a:ext cx="14055285" cy="13716000"/>
          </a:xfrm>
          <a:prstGeom prst="rect">
            <a:avLst/>
          </a:prstGeom>
          <a:solidFill>
            <a:srgbClr val="13326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1538190" y="3247184"/>
            <a:ext cx="1017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El contratista será responsable de mantener la disponibilidad de uso y la calidad de la infraestructura de los Centros, según se exige en el contrato.</a:t>
            </a:r>
          </a:p>
          <a:p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1776363" y="7581625"/>
            <a:ext cx="1017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La contratante paga al contratista sujeto a Disponibilidad y Calidad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endParaRPr lang="es-UY" sz="3600" dirty="0" err="1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b="28571"/>
          <a:stretch/>
        </p:blipFill>
        <p:spPr>
          <a:xfrm>
            <a:off x="0" y="0"/>
            <a:ext cx="24318006" cy="137544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14830425" cy="13716000"/>
          </a:xfrm>
          <a:prstGeom prst="rect">
            <a:avLst/>
          </a:prstGeom>
          <a:solidFill>
            <a:srgbClr val="2557A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2079864" y="1673326"/>
            <a:ext cx="10893185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DISPONIBILIDAD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Concepto binario: Disponible/No disponible. 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CALIDAD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Un área disponible podría tener fallas en calidad.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ÁREA FUNCIONAL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Los descuentos aplican al área funcional que presente la falla. 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Cada área funcional tiene asignado un número, llamado Unidades de Servicio, que es proporcional al descuento que aplica.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TIEMPO DE RECTIFICACIÓN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A partir de que se reporte un evento, la contratista tiene un tiempo para rectificar, sin que apliquen descuentos.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25545" y="306006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Mecanismo de pago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6392" r="8440" b="9260"/>
          <a:stretch/>
        </p:blipFill>
        <p:spPr>
          <a:xfrm>
            <a:off x="-32657" y="-32658"/>
            <a:ext cx="24394885" cy="137486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0"/>
            <a:ext cx="15525751" cy="13716000"/>
          </a:xfrm>
          <a:prstGeom prst="rect">
            <a:avLst/>
          </a:prstGeom>
          <a:solidFill>
            <a:srgbClr val="2557A3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39734" y="776016"/>
            <a:ext cx="12376291" cy="1200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PAGO MÁXIMO</a:t>
            </a:r>
          </a:p>
          <a:p>
            <a:pPr>
              <a:lnSpc>
                <a:spcPct val="80000"/>
              </a:lnSpc>
            </a:pPr>
            <a:r>
              <a:rPr lang="es-UY" sz="4000" dirty="0">
                <a:solidFill>
                  <a:schemeClr val="bg1"/>
                </a:solidFill>
                <a:cs typeface="Myriad Pro"/>
              </a:rPr>
              <a:t>Es la variable de competencia. Hay uno para centros 7 aulas y otro para centros 12 aulas, indicados por </a:t>
            </a:r>
            <a:r>
              <a:rPr lang="es-UY" sz="4000" dirty="0" err="1">
                <a:solidFill>
                  <a:schemeClr val="bg1"/>
                </a:solidFill>
                <a:cs typeface="Myriad Pro"/>
              </a:rPr>
              <a:t>PMh</a:t>
            </a:r>
            <a:r>
              <a:rPr lang="es-UY" sz="4000" dirty="0">
                <a:solidFill>
                  <a:schemeClr val="bg1"/>
                </a:solidFill>
                <a:cs typeface="Myriad Pro"/>
              </a:rPr>
              <a:t>. Son cifras por mes, por centro.</a:t>
            </a:r>
          </a:p>
          <a:p>
            <a:pPr>
              <a:lnSpc>
                <a:spcPct val="80000"/>
              </a:lnSpc>
            </a:pP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ÁREAS FUNCIONALES</a:t>
            </a:r>
          </a:p>
          <a:p>
            <a:pPr>
              <a:lnSpc>
                <a:spcPct val="80000"/>
              </a:lnSpc>
            </a:pPr>
            <a:r>
              <a:rPr lang="es-UY" sz="4000" dirty="0">
                <a:solidFill>
                  <a:schemeClr val="bg1"/>
                </a:solidFill>
                <a:cs typeface="Myriad Pro"/>
              </a:rPr>
              <a:t>Los Centros están divididos en áreas funcionales (Ejemplos: Aula 1, Aula 2, Biblioteca, etc.)</a:t>
            </a:r>
          </a:p>
          <a:p>
            <a:pPr>
              <a:lnSpc>
                <a:spcPct val="80000"/>
              </a:lnSpc>
            </a:pP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UNIDADES DE SERVICIO</a:t>
            </a:r>
          </a:p>
          <a:p>
            <a:pPr>
              <a:lnSpc>
                <a:spcPct val="80000"/>
              </a:lnSpc>
            </a:pPr>
            <a:r>
              <a:rPr lang="es-UY" sz="4000" dirty="0">
                <a:solidFill>
                  <a:schemeClr val="bg1"/>
                </a:solidFill>
                <a:cs typeface="Myriad Pro"/>
              </a:rPr>
              <a:t>Cada Área Funcional tiene asignado un número, llamado Unidad de Servicio. El total para cada tipo de Centro se indica con </a:t>
            </a:r>
            <a:r>
              <a:rPr lang="es-UY" sz="4000" dirty="0" err="1" smtClean="0">
                <a:solidFill>
                  <a:schemeClr val="bg1"/>
                </a:solidFill>
                <a:cs typeface="Myriad Pro"/>
              </a:rPr>
              <a:t>UTh</a:t>
            </a:r>
            <a:r>
              <a:rPr lang="es-UY" sz="4000" dirty="0">
                <a:solidFill>
                  <a:schemeClr val="bg1"/>
                </a:solidFill>
                <a:cs typeface="Myriad Pro"/>
              </a:rPr>
              <a:t>.</a:t>
            </a:r>
          </a:p>
          <a:p>
            <a:pPr>
              <a:lnSpc>
                <a:spcPct val="80000"/>
              </a:lnSpc>
            </a:pP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DÍAS DE TRABAJO</a:t>
            </a:r>
          </a:p>
          <a:p>
            <a:pPr>
              <a:lnSpc>
                <a:spcPct val="80000"/>
              </a:lnSpc>
            </a:pPr>
            <a:r>
              <a:rPr lang="es-UY" sz="4000" dirty="0">
                <a:solidFill>
                  <a:schemeClr val="bg1"/>
                </a:solidFill>
                <a:cs typeface="Myriad Pro"/>
              </a:rPr>
              <a:t>Son 215 días en el año.</a:t>
            </a:r>
          </a:p>
          <a:p>
            <a:pPr>
              <a:lnSpc>
                <a:spcPct val="80000"/>
              </a:lnSpc>
            </a:pP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TARIFA POR UNIDAD DE SERVICIO</a:t>
            </a:r>
          </a:p>
          <a:p>
            <a:pPr>
              <a:lnSpc>
                <a:spcPct val="80000"/>
              </a:lnSpc>
            </a:pPr>
            <a:r>
              <a:rPr lang="es-UY" sz="4000" dirty="0" err="1">
                <a:solidFill>
                  <a:schemeClr val="bg1"/>
                </a:solidFill>
                <a:cs typeface="Myriad Pro"/>
              </a:rPr>
              <a:t>TUSh</a:t>
            </a:r>
            <a:r>
              <a:rPr lang="es-UY" sz="4000" dirty="0">
                <a:solidFill>
                  <a:schemeClr val="bg1"/>
                </a:solidFill>
                <a:cs typeface="Myriad Pro"/>
              </a:rPr>
              <a:t> = (12xPMh) / (UThx215)</a:t>
            </a:r>
          </a:p>
          <a:p>
            <a:pPr>
              <a:lnSpc>
                <a:spcPct val="80000"/>
              </a:lnSpc>
            </a:pP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000" dirty="0">
                <a:solidFill>
                  <a:schemeClr val="bg1"/>
                </a:solidFill>
                <a:cs typeface="Myriad Pro"/>
              </a:rPr>
              <a:t>Es decir, el pago máximo anual por centro, dividido por los días de trabajo y las unidades de servicio.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24350663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3831103" y="2008498"/>
            <a:ext cx="1756031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000" dirty="0">
                <a:solidFill>
                  <a:schemeClr val="bg1"/>
                </a:solidFill>
                <a:cs typeface="Myriad Pro"/>
              </a:rPr>
              <a:t>El contenido de esta presentación deberá considerarse simplemente como un resumen de carácter informativo, bajo ningún concepto deberá tomarse como documentación vinculante al proyecto que presenta. </a:t>
            </a:r>
          </a:p>
          <a:p>
            <a:endParaRPr lang="es-UY" sz="4000" dirty="0">
              <a:solidFill>
                <a:schemeClr val="bg1"/>
              </a:solidFill>
              <a:cs typeface="Myriad Pro"/>
            </a:endParaRPr>
          </a:p>
          <a:p>
            <a:r>
              <a:rPr lang="es-UY" sz="4000" dirty="0">
                <a:solidFill>
                  <a:schemeClr val="bg1"/>
                </a:solidFill>
                <a:cs typeface="Myriad Pro"/>
              </a:rPr>
              <a:t>Los datos expuestos pueden diferir de los documentos del llamado que realiza ANEP.</a:t>
            </a:r>
          </a:p>
          <a:p>
            <a:endParaRPr lang="es-UY" sz="4000" dirty="0">
              <a:solidFill>
                <a:schemeClr val="bg1"/>
              </a:solidFill>
              <a:cs typeface="Myriad Pro"/>
            </a:endParaRPr>
          </a:p>
          <a:p>
            <a:r>
              <a:rPr lang="es-UY" sz="4000" dirty="0">
                <a:solidFill>
                  <a:schemeClr val="bg1"/>
                </a:solidFill>
                <a:cs typeface="Myriad Pro"/>
              </a:rPr>
              <a:t>La información contenida, comentarios, referencias a normativas, criterios, tasas y demás datos presentados no deberán ser considerados como un asesoramiento u opinión particular para un caso específico. </a:t>
            </a:r>
          </a:p>
          <a:p>
            <a:endParaRPr lang="es-UY" sz="4000" dirty="0">
              <a:solidFill>
                <a:schemeClr val="bg1"/>
              </a:solidFill>
              <a:cs typeface="Myriad Pro"/>
            </a:endParaRPr>
          </a:p>
          <a:p>
            <a:r>
              <a:rPr lang="es-UY" sz="4000" dirty="0">
                <a:solidFill>
                  <a:schemeClr val="bg1"/>
                </a:solidFill>
                <a:cs typeface="Myriad Pro"/>
              </a:rPr>
              <a:t>No contiene ninguna recomendación. Se deslinda toda responsabilidad por las decisiones empresariales que puedan tomarse.</a:t>
            </a:r>
          </a:p>
          <a:p>
            <a:endParaRPr lang="es-UY" sz="4000" dirty="0">
              <a:solidFill>
                <a:schemeClr val="bg1"/>
              </a:solidFill>
              <a:cs typeface="Myriad Pro"/>
            </a:endParaRPr>
          </a:p>
          <a:p>
            <a:r>
              <a:rPr lang="es-UY" sz="4000" dirty="0">
                <a:solidFill>
                  <a:schemeClr val="bg1"/>
                </a:solidFill>
                <a:cs typeface="Myriad Pro"/>
              </a:rPr>
              <a:t>Esta presentación no deberá ser reproducida y/o distribuida sin incluir este aviso.</a:t>
            </a:r>
          </a:p>
          <a:p>
            <a:r>
              <a:rPr lang="es-UY" sz="4000" dirty="0">
                <a:solidFill>
                  <a:schemeClr val="bg1"/>
                </a:solidFill>
                <a:cs typeface="Myriad Pro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>
          <a:xfrm>
            <a:off x="-1" y="-64430"/>
            <a:ext cx="24384001" cy="1374777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58250" y="0"/>
            <a:ext cx="15525751" cy="13716000"/>
          </a:xfrm>
          <a:prstGeom prst="rect">
            <a:avLst/>
          </a:prstGeom>
          <a:solidFill>
            <a:srgbClr val="2557A3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483709" y="3547791"/>
            <a:ext cx="11576191" cy="822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UY" sz="4800" b="1" dirty="0" err="1">
                <a:solidFill>
                  <a:schemeClr val="bg1"/>
                </a:solidFill>
                <a:cs typeface="Myriad Pro"/>
              </a:rPr>
              <a:t>PMn</a:t>
            </a: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Pago máximo del mes n: </a:t>
            </a:r>
          </a:p>
          <a:p>
            <a:pPr>
              <a:lnSpc>
                <a:spcPct val="80000"/>
              </a:lnSpc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suma del número de centros que han sido puestos en servicio por el pago máximo para esos centros (</a:t>
            </a:r>
            <a:r>
              <a:rPr lang="es-UY" sz="3600" dirty="0" err="1">
                <a:solidFill>
                  <a:schemeClr val="bg1"/>
                </a:solidFill>
                <a:cs typeface="Myriad Pro"/>
              </a:rPr>
              <a:t>PMh</a:t>
            </a:r>
            <a:r>
              <a:rPr lang="es-UY" sz="3600" dirty="0">
                <a:solidFill>
                  <a:schemeClr val="bg1"/>
                </a:solidFill>
                <a:cs typeface="Myriad Pro"/>
              </a:rPr>
              <a:t>). </a:t>
            </a:r>
          </a:p>
          <a:p>
            <a:pPr>
              <a:lnSpc>
                <a:spcPct val="80000"/>
              </a:lnSpc>
            </a:pPr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 err="1">
                <a:solidFill>
                  <a:schemeClr val="bg1"/>
                </a:solidFill>
              </a:rPr>
              <a:t>ΣjDnj</a:t>
            </a:r>
            <a:r>
              <a:rPr lang="es-UY" sz="48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Es la suma de las deducciones que se calculen para el mes n.</a:t>
            </a:r>
          </a:p>
          <a:p>
            <a:pPr>
              <a:lnSpc>
                <a:spcPct val="80000"/>
              </a:lnSpc>
            </a:pPr>
            <a:endParaRPr lang="es-UY" sz="4800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FRECUENCIA</a:t>
            </a:r>
          </a:p>
          <a:p>
            <a:pPr>
              <a:lnSpc>
                <a:spcPct val="80000"/>
              </a:lnSpc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Pagos bimestrales. Se pagan dos periodos mensuales</a:t>
            </a:r>
            <a:r>
              <a:rPr lang="es-UY" sz="4800" dirty="0">
                <a:solidFill>
                  <a:schemeClr val="bg1"/>
                </a:solidFill>
                <a:cs typeface="Myriad Pro"/>
              </a:rPr>
              <a:t>.</a:t>
            </a:r>
          </a:p>
          <a:p>
            <a:pPr>
              <a:lnSpc>
                <a:spcPct val="80000"/>
              </a:lnSpc>
            </a:pPr>
            <a:endParaRPr lang="es-UY" sz="4800" b="1" dirty="0">
              <a:solidFill>
                <a:schemeClr val="bg1"/>
              </a:solidFill>
              <a:cs typeface="Myriad Pro"/>
            </a:endParaRPr>
          </a:p>
          <a:p>
            <a:pPr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PROCESO</a:t>
            </a:r>
          </a:p>
          <a:p>
            <a:pPr>
              <a:lnSpc>
                <a:spcPct val="80000"/>
              </a:lnSpc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La contratista entrega un reporte con las incidencias del periodo pasado, a revisión de la Supervisión del contrato. Si hubiera diferencias, se factura la parte por la que hay acuerdo y un mecanismo ágil solucionará la controversia.</a:t>
            </a:r>
            <a:endParaRPr lang="es-UY" sz="4800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483709" y="1914449"/>
            <a:ext cx="13290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UY" altLang="es-UY" sz="4800" b="1" dirty="0">
                <a:solidFill>
                  <a:schemeClr val="bg1"/>
                </a:solidFill>
                <a:ea typeface="Karla" charset="0"/>
              </a:rPr>
              <a:t>PAGO POR DISPONIBILIDAD MES n </a:t>
            </a:r>
            <a:r>
              <a:rPr lang="en-US" sz="4800" dirty="0">
                <a:solidFill>
                  <a:schemeClr val="bg1"/>
                </a:solidFill>
              </a:rPr>
              <a:t>= </a:t>
            </a:r>
            <a:r>
              <a:rPr lang="en-US" sz="4800" dirty="0" err="1">
                <a:solidFill>
                  <a:schemeClr val="bg1"/>
                </a:solidFill>
              </a:rPr>
              <a:t>PMn</a:t>
            </a:r>
            <a:r>
              <a:rPr lang="en-US" sz="4800" dirty="0">
                <a:solidFill>
                  <a:schemeClr val="bg1"/>
                </a:solidFill>
              </a:rPr>
              <a:t> – </a:t>
            </a:r>
            <a:r>
              <a:rPr lang="es-ES" sz="4800" dirty="0">
                <a:solidFill>
                  <a:schemeClr val="bg1"/>
                </a:solidFill>
                <a:sym typeface="Symbol" panose="05050102010706020507" pitchFamily="18" charset="2"/>
              </a:rPr>
              <a:t></a:t>
            </a:r>
            <a:r>
              <a:rPr lang="en-US" sz="4800" baseline="-25000" dirty="0">
                <a:solidFill>
                  <a:schemeClr val="bg1"/>
                </a:solidFill>
              </a:rPr>
              <a:t>j </a:t>
            </a:r>
            <a:r>
              <a:rPr lang="en-US" sz="4800" dirty="0" err="1">
                <a:solidFill>
                  <a:schemeClr val="bg1"/>
                </a:solidFill>
              </a:rPr>
              <a:t>Dn</a:t>
            </a:r>
            <a:r>
              <a:rPr lang="en-US" sz="4800" baseline="-25000" dirty="0" err="1">
                <a:solidFill>
                  <a:schemeClr val="bg1"/>
                </a:solidFill>
              </a:rPr>
              <a:t>j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8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79" y="0"/>
            <a:ext cx="24342284" cy="13716000"/>
          </a:xfrm>
          <a:prstGeom prst="rect">
            <a:avLst/>
          </a:prstGeom>
          <a:solidFill>
            <a:srgbClr val="1332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9" y="1935063"/>
            <a:ext cx="23308270" cy="106489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6862" y="297299"/>
            <a:ext cx="189565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000" b="1" dirty="0">
                <a:solidFill>
                  <a:schemeClr val="bg1"/>
                </a:solidFill>
                <a:cs typeface="Myriad Pro"/>
              </a:rPr>
              <a:t>Eventos de disponibilidad </a:t>
            </a:r>
            <a:r>
              <a:rPr lang="es-UY" sz="4000" dirty="0">
                <a:solidFill>
                  <a:schemeClr val="bg1"/>
                </a:solidFill>
                <a:cs typeface="Myriad Pro"/>
              </a:rPr>
              <a:t>(similar para mantenimiento reactivo)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Ejemplos: imposibilidad de ingresar al aula (disponibilidad); vidrio roto (calidad reactiva).</a:t>
            </a:r>
          </a:p>
        </p:txBody>
      </p:sp>
    </p:spTree>
    <p:extLst>
      <p:ext uri="{BB962C8B-B14F-4D97-AF65-F5344CB8AC3E}">
        <p14:creationId xmlns:p14="http://schemas.microsoft.com/office/powerpoint/2010/main" val="10605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79" y="-1485938"/>
            <a:ext cx="24342284" cy="15201938"/>
          </a:xfrm>
          <a:prstGeom prst="rect">
            <a:avLst/>
          </a:prstGeom>
          <a:solidFill>
            <a:srgbClr val="1332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686301" y="443924"/>
            <a:ext cx="1598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800" b="1" dirty="0">
                <a:solidFill>
                  <a:schemeClr val="bg1"/>
                </a:solidFill>
                <a:cs typeface="Myriad Pro"/>
              </a:rPr>
              <a:t>CÁLCULO DE DEDUCCIONES POR FALLAS DE DISPONIBILIDAD</a:t>
            </a:r>
            <a:endParaRPr lang="es-UY" sz="4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58224" y="4498374"/>
            <a:ext cx="7054297" cy="1828801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58224" y="4960039"/>
            <a:ext cx="7054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cs typeface="Myriad Pro"/>
              </a:rPr>
              <a:t>DD = UAf x TUSh x PDDR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89652" y="3034858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179151" y="3336499"/>
            <a:ext cx="505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la deducción por falla de disponibilidad (en UI)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5" name="Flecha derecha 4"/>
          <p:cNvSpPr/>
          <p:nvPr/>
        </p:nvSpPr>
        <p:spPr>
          <a:xfrm rot="13122835">
            <a:off x="7357550" y="4580313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Rectángulo 17"/>
          <p:cNvSpPr/>
          <p:nvPr/>
        </p:nvSpPr>
        <p:spPr>
          <a:xfrm>
            <a:off x="17129677" y="2697865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7362001" y="2970931"/>
            <a:ext cx="561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el periodo de deducción para esta falla, en días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0" name="Flecha derecha 19"/>
          <p:cNvSpPr/>
          <p:nvPr/>
        </p:nvSpPr>
        <p:spPr>
          <a:xfrm rot="19040486">
            <a:off x="15704912" y="4603568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Rectángulo 20"/>
          <p:cNvSpPr/>
          <p:nvPr/>
        </p:nvSpPr>
        <p:spPr>
          <a:xfrm>
            <a:off x="4180260" y="7301599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669759" y="7603240"/>
            <a:ext cx="505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Unidades de servicio afectadas por la falla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3" name="Flecha derecha 22"/>
          <p:cNvSpPr/>
          <p:nvPr/>
        </p:nvSpPr>
        <p:spPr>
          <a:xfrm rot="8144794">
            <a:off x="9708586" y="6271748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4" name="Flecha derecha 23"/>
          <p:cNvSpPr/>
          <p:nvPr/>
        </p:nvSpPr>
        <p:spPr>
          <a:xfrm rot="2638502">
            <a:off x="12574340" y="6273208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5" name="Rectángulo 24"/>
          <p:cNvSpPr/>
          <p:nvPr/>
        </p:nvSpPr>
        <p:spPr>
          <a:xfrm>
            <a:off x="13872799" y="7211797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14162273" y="7259296"/>
            <a:ext cx="5054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la tarifa por unidad de servicio para centros de h aulas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45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95615" y="-1637314"/>
            <a:ext cx="24446278" cy="15353313"/>
          </a:xfrm>
          <a:prstGeom prst="rect">
            <a:avLst/>
          </a:prstGeom>
          <a:solidFill>
            <a:srgbClr val="1332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58572" y="459223"/>
            <a:ext cx="16859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800" b="1" dirty="0">
                <a:solidFill>
                  <a:schemeClr val="bg1"/>
                </a:solidFill>
                <a:cs typeface="Myriad Pro"/>
              </a:rPr>
              <a:t>CÁLCULO DE DEDUCCIONES POR FALLAS DE CALIDAD REACTIVA</a:t>
            </a:r>
            <a:endParaRPr lang="es-UY" sz="4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507588" y="4498374"/>
            <a:ext cx="8351394" cy="1828801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9486899" y="4960039"/>
            <a:ext cx="8351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cs typeface="Myriad Pro"/>
              </a:rPr>
              <a:t>DR = FDC x UAf x TUS x PDDR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518327" y="3034858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007826" y="3336499"/>
            <a:ext cx="505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Deducción por falla de calidad reactiva (en UI)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5" name="Flecha derecha 4"/>
          <p:cNvSpPr/>
          <p:nvPr/>
        </p:nvSpPr>
        <p:spPr>
          <a:xfrm rot="13122835">
            <a:off x="8186225" y="4580313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Rectángulo 20"/>
          <p:cNvSpPr/>
          <p:nvPr/>
        </p:nvSpPr>
        <p:spPr>
          <a:xfrm>
            <a:off x="6980610" y="7603240"/>
            <a:ext cx="7478340" cy="2308324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7212934" y="7603240"/>
            <a:ext cx="724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el Factor de Descuento por Calidad para esa falla: 0,3, 0,5 o 0,7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Está establecido en los documentos contractuales.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3" name="Flecha derecha 22"/>
          <p:cNvSpPr/>
          <p:nvPr/>
        </p:nvSpPr>
        <p:spPr>
          <a:xfrm rot="7089098">
            <a:off x="10480111" y="6414623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788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79" y="0"/>
            <a:ext cx="24342284" cy="13716000"/>
          </a:xfrm>
          <a:prstGeom prst="rect">
            <a:avLst/>
          </a:prstGeom>
          <a:solidFill>
            <a:srgbClr val="1332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6862" y="297299"/>
            <a:ext cx="189565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000" b="1" dirty="0">
                <a:solidFill>
                  <a:schemeClr val="bg1"/>
                </a:solidFill>
                <a:cs typeface="Myriad Pro"/>
              </a:rPr>
              <a:t>Eventos de calidad por actividades no reactivas</a:t>
            </a:r>
            <a:endParaRPr lang="es-UY" sz="40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Ejemplos: no presentación de informes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9721"/>
            <a:ext cx="23723131" cy="83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79" y="-1717600"/>
            <a:ext cx="24342284" cy="15433600"/>
          </a:xfrm>
          <a:prstGeom prst="rect">
            <a:avLst/>
          </a:prstGeom>
          <a:solidFill>
            <a:srgbClr val="1332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886200" y="443924"/>
            <a:ext cx="17471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4800" b="1" dirty="0">
                <a:solidFill>
                  <a:schemeClr val="bg1"/>
                </a:solidFill>
                <a:cs typeface="Myriad Pro"/>
              </a:rPr>
              <a:t>CÁLCULO DE DEDUCCIONES POR FALLAS DE CALIDAD NO REACTIVA</a:t>
            </a:r>
            <a:endParaRPr lang="es-UY" sz="4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58224" y="4498374"/>
            <a:ext cx="7054297" cy="1828801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58224" y="4960039"/>
            <a:ext cx="7054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  <a:cs typeface="Myriad Pro"/>
              </a:rPr>
              <a:t>DC = FDC x UAf x TUSh</a:t>
            </a:r>
            <a:endParaRPr lang="es-ES" sz="5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689652" y="3034858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442772" y="3084144"/>
            <a:ext cx="4453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la deducción por la falla de calidad no reactiva (en UI)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5" name="Flecha derecha 4"/>
          <p:cNvSpPr/>
          <p:nvPr/>
        </p:nvSpPr>
        <p:spPr>
          <a:xfrm rot="13122835">
            <a:off x="7357550" y="4580313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0" name="Flecha derecha 19"/>
          <p:cNvSpPr/>
          <p:nvPr/>
        </p:nvSpPr>
        <p:spPr>
          <a:xfrm rot="19040486">
            <a:off x="15704912" y="4603568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3" name="Flecha derecha 22"/>
          <p:cNvSpPr/>
          <p:nvPr/>
        </p:nvSpPr>
        <p:spPr>
          <a:xfrm rot="8144794">
            <a:off x="9708586" y="6271748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4" name="Flecha derecha 23"/>
          <p:cNvSpPr/>
          <p:nvPr/>
        </p:nvSpPr>
        <p:spPr>
          <a:xfrm rot="2638502">
            <a:off x="12574340" y="6273208"/>
            <a:ext cx="1312316" cy="4899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5" name="Rectángulo 24"/>
          <p:cNvSpPr/>
          <p:nvPr/>
        </p:nvSpPr>
        <p:spPr>
          <a:xfrm>
            <a:off x="17145935" y="3510757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17388795" y="3560093"/>
            <a:ext cx="5054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la tarifa por unidad de servicio para centros de h aulas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653876" y="7259296"/>
            <a:ext cx="7478340" cy="2308324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3886200" y="7259296"/>
            <a:ext cx="724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 el Factor de Descuento por Calidad para esa falla: 0,3, 0,5 o 0,7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Está establecido en los documentos contractuales.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2588197" y="7301599"/>
            <a:ext cx="5543548" cy="1803612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13077696" y="7603240"/>
            <a:ext cx="505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Unidades de servicio afectadas por la falla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52636"/>
          <a:stretch/>
        </p:blipFill>
        <p:spPr>
          <a:xfrm>
            <a:off x="-32658" y="0"/>
            <a:ext cx="5715001" cy="13716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412496" y="0"/>
            <a:ext cx="4943834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4097187" y="0"/>
            <a:ext cx="5315309" cy="13716000"/>
          </a:xfrm>
          <a:prstGeom prst="rect">
            <a:avLst/>
          </a:prstGeom>
          <a:solidFill>
            <a:srgbClr val="51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286750" y="0"/>
            <a:ext cx="5810437" cy="13716000"/>
          </a:xfrm>
          <a:prstGeom prst="rect">
            <a:avLst/>
          </a:prstGeom>
          <a:solidFill>
            <a:srgbClr val="768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4580994" y="0"/>
            <a:ext cx="4265691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4950124" y="5203566"/>
            <a:ext cx="3896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cs typeface="Myriad Pro"/>
              </a:rPr>
              <a:t>¿Cuándo aplica un descuento?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9154375" y="3409147"/>
            <a:ext cx="4295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cs typeface="Myriad Pro"/>
              </a:rPr>
              <a:t>Disponibilidad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8877315" y="4968706"/>
            <a:ext cx="521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Al incumplir plazo de respuesta aplica una falla de calidad reactiva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Al incumplir plazo de rectificación</a:t>
            </a:r>
            <a:r>
              <a:rPr lang="es-ES" sz="3600" dirty="0">
                <a:solidFill>
                  <a:schemeClr val="bg1"/>
                </a:solidFill>
                <a:cs typeface="Myriad Pro"/>
              </a:rPr>
              <a:t>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8005978" y="353838"/>
            <a:ext cx="78245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cs typeface="Myriad Pro"/>
              </a:rPr>
              <a:t>MECANISMO DE PAGO </a:t>
            </a:r>
            <a:r>
              <a:rPr lang="es-ES" sz="4400" b="1" dirty="0">
                <a:solidFill>
                  <a:schemeClr val="bg1"/>
                </a:solidFill>
                <a:cs typeface="Myriad Pro"/>
              </a:rPr>
              <a:t>RESUMEN</a:t>
            </a:r>
            <a:endParaRPr lang="es-ES" sz="4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264450" y="8604407"/>
            <a:ext cx="33366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cs typeface="Myriad Pro"/>
              </a:rPr>
              <a:t>¿Tamaño del descuento?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877315" y="8435806"/>
            <a:ext cx="521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Unidades de Servicio del área funcional afectada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Días de trabajo transcurridos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4249587" y="2930578"/>
            <a:ext cx="4942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cs typeface="Myriad Pro"/>
              </a:rPr>
              <a:t>Mantenimiento reactivo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4125762" y="4975912"/>
            <a:ext cx="52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Al incumplir plazo de respuesta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Al incumplir plazo de rectificación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4125762" y="8443012"/>
            <a:ext cx="5219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Gravedad de la falla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Unidades de Servicio del área funcional afectada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Días de trabajo transcurridos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9345634" y="2930578"/>
            <a:ext cx="4942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cs typeface="Myriad Pro"/>
              </a:rPr>
              <a:t>Mantenimiento no reactivo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9393259" y="4975912"/>
            <a:ext cx="49237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Al vencerse un plazo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Cada vencimiento del Plazo de Solución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9412496" y="8435806"/>
            <a:ext cx="4938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Gravedad de la falla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Unidades de Servicio dadas en el pliego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600" dirty="0">
                <a:solidFill>
                  <a:schemeClr val="bg1"/>
                </a:solidFill>
                <a:cs typeface="Myriad Pro"/>
              </a:rPr>
              <a:t> Veces que se incumple plazo de solución</a:t>
            </a:r>
            <a:endParaRPr lang="es-ES" sz="3600" dirty="0">
              <a:solidFill>
                <a:schemeClr val="bg1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530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25545" y="306006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Reparto de riesgos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24350663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14573"/>
              </p:ext>
            </p:extLst>
          </p:nvPr>
        </p:nvGraphicFramePr>
        <p:xfrm>
          <a:off x="886619" y="1801250"/>
          <a:ext cx="22001955" cy="1011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43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1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6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Riesgo de Implementación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Retrasos en el inicio de las obras cuando los mismos sean por causas imputables exclusivamente a la Administración Contratante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Cambios en el alcance de los proyectos objeto del contrato cuando hubieran sido efectuados a instancia de la Administración Contratante.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Definición y disponibilidad de terrenos</a:t>
                      </a:r>
                      <a:endParaRPr lang="es-UY" sz="4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Riesgo Arqueológico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Existencia de restos arqueológicos o paleontológicos determinará la suspensión de plazos para puesta en servicio de esos Centros y la inclusión en el contrato de costos y demoras ocasionadas.</a:t>
                      </a:r>
                      <a:endParaRPr lang="es-UY" sz="4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Riesgo Social</a:t>
                      </a:r>
                    </a:p>
                    <a:p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Disputas laborales, gremiales o huelgas referidas a personal con vínculo laboral con la Administración Contratante. Ocupación de los Centros.</a:t>
                      </a:r>
                      <a:endParaRPr lang="es-UY" sz="4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Mal uso de las instalaciones / equipamiento en horas de trabajo.</a:t>
                      </a:r>
                    </a:p>
                    <a:p>
                      <a:endParaRPr lang="es-UY" sz="4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8005978" y="210963"/>
            <a:ext cx="7824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cs typeface="Myriad Pro"/>
              </a:rPr>
              <a:t>REPARTO DE RIESGOS</a:t>
            </a:r>
            <a:endParaRPr lang="es-ES" sz="4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5" name="Cruz 4"/>
          <p:cNvSpPr/>
          <p:nvPr/>
        </p:nvSpPr>
        <p:spPr>
          <a:xfrm rot="2961823">
            <a:off x="17186956" y="3467100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Rectángulo 11"/>
          <p:cNvSpPr/>
          <p:nvPr/>
        </p:nvSpPr>
        <p:spPr>
          <a:xfrm>
            <a:off x="15830550" y="1007846"/>
            <a:ext cx="350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cs typeface="Myriad Pro"/>
              </a:rPr>
              <a:t>PÚBLICO</a:t>
            </a:r>
            <a:endParaRPr lang="es-ES" sz="4000" b="1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340298" y="1025092"/>
            <a:ext cx="350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cs typeface="Myriad Pro"/>
              </a:rPr>
              <a:t>PRIVADO</a:t>
            </a:r>
            <a:endParaRPr lang="es-ES" sz="4000" b="1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5" name="Cruz 14"/>
          <p:cNvSpPr/>
          <p:nvPr/>
        </p:nvSpPr>
        <p:spPr>
          <a:xfrm rot="2961823">
            <a:off x="17186957" y="6848473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7" name="Cruz 16"/>
          <p:cNvSpPr/>
          <p:nvPr/>
        </p:nvSpPr>
        <p:spPr>
          <a:xfrm rot="2961823">
            <a:off x="17186954" y="9258298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0" name="Cruz 19"/>
          <p:cNvSpPr/>
          <p:nvPr/>
        </p:nvSpPr>
        <p:spPr>
          <a:xfrm rot="2961823">
            <a:off x="17186955" y="10813832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686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24350663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21384"/>
              </p:ext>
            </p:extLst>
          </p:nvPr>
        </p:nvGraphicFramePr>
        <p:xfrm>
          <a:off x="886619" y="1801250"/>
          <a:ext cx="22001955" cy="9282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43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1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6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bg1"/>
                          </a:solidFill>
                        </a:rPr>
                        <a:t>Riesgo de Diseño</a:t>
                      </a:r>
                    </a:p>
                    <a:p>
                      <a:r>
                        <a:rPr lang="es-UY" sz="4000" kern="1200" dirty="0">
                          <a:solidFill>
                            <a:schemeClr val="bg1"/>
                          </a:solidFill>
                        </a:rPr>
                        <a:t>El Diseño Ejecutivo es responsabilidad de la Contratista.</a:t>
                      </a:r>
                      <a:endParaRPr lang="es-UY" sz="4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8437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bg1"/>
                          </a:solidFill>
                        </a:rPr>
                        <a:t>Riesgo de Construcción</a:t>
                      </a:r>
                      <a:endParaRPr lang="es-UY" sz="4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0037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Riesgo de Disponibilidad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Riesgo de Financiamiento </a:t>
                      </a:r>
                    </a:p>
                    <a:p>
                      <a:r>
                        <a:rPr lang="es-UY" sz="4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obtención de financiamiento vinculado al objeto del contrato, cambios en tasa de interés.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sz="4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Riesgo Ambiental</a:t>
                      </a:r>
                    </a:p>
                    <a:p>
                      <a:r>
                        <a:rPr lang="es-UY" sz="4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Daños ambientales generados como consecuencia de la ejecución del proyecto objeto del contrato.</a:t>
                      </a:r>
                      <a:endParaRPr lang="es-UY" sz="4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2792">
                <a:tc>
                  <a:txBody>
                    <a:bodyPr/>
                    <a:lstStyle/>
                    <a:p>
                      <a:r>
                        <a:rPr lang="es-UY" sz="4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Daños o hurtos ocurridos fuera del horario de trabajo.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8005978" y="210963"/>
            <a:ext cx="7824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cs typeface="Myriad Pro"/>
              </a:rPr>
              <a:t>REPARTO DE RIESGOS</a:t>
            </a:r>
            <a:endParaRPr lang="es-ES" sz="4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5" name="Cruz 4"/>
          <p:cNvSpPr/>
          <p:nvPr/>
        </p:nvSpPr>
        <p:spPr>
          <a:xfrm rot="2961823">
            <a:off x="20548426" y="1988753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Rectángulo 11"/>
          <p:cNvSpPr/>
          <p:nvPr/>
        </p:nvSpPr>
        <p:spPr>
          <a:xfrm>
            <a:off x="15830550" y="1007846"/>
            <a:ext cx="350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cs typeface="Myriad Pro"/>
              </a:rPr>
              <a:t>PÚBLICO</a:t>
            </a:r>
            <a:endParaRPr lang="es-ES" sz="4000" b="1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340298" y="1025092"/>
            <a:ext cx="350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cs typeface="Myriad Pro"/>
              </a:rPr>
              <a:t>PRIVADO</a:t>
            </a:r>
            <a:endParaRPr lang="es-ES" sz="4000" b="1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4" name="Cruz 13"/>
          <p:cNvSpPr/>
          <p:nvPr/>
        </p:nvSpPr>
        <p:spPr>
          <a:xfrm rot="2961823">
            <a:off x="20548427" y="3278162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5" name="Cruz 14"/>
          <p:cNvSpPr/>
          <p:nvPr/>
        </p:nvSpPr>
        <p:spPr>
          <a:xfrm rot="2961823">
            <a:off x="20548416" y="6203768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Cruz 15"/>
          <p:cNvSpPr/>
          <p:nvPr/>
        </p:nvSpPr>
        <p:spPr>
          <a:xfrm rot="2961823">
            <a:off x="20548429" y="4567571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Cruz 18"/>
          <p:cNvSpPr/>
          <p:nvPr/>
        </p:nvSpPr>
        <p:spPr>
          <a:xfrm rot="2961823">
            <a:off x="20548429" y="7968892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1" name="Cruz 20"/>
          <p:cNvSpPr/>
          <p:nvPr/>
        </p:nvSpPr>
        <p:spPr>
          <a:xfrm rot="2961823">
            <a:off x="20548430" y="9810403"/>
            <a:ext cx="914400" cy="914400"/>
          </a:xfrm>
          <a:prstGeom prst="plu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84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15251567" y="-7529"/>
            <a:ext cx="9099096" cy="13716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460039" y="1632994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460039" y="8228742"/>
            <a:ext cx="663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UY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Licitación Pública 7/ 2018 ANEP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40374" y="3690610"/>
            <a:ext cx="723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/>
                </a:solidFill>
              </a:rPr>
              <a:t>Educación media</a:t>
            </a:r>
            <a:endParaRPr lang="es-ES" sz="60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26572" y="11937674"/>
            <a:ext cx="14663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UY" sz="3200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https://www.comprasestatales.gub.uy/consultas/detalle/mostrar-llamado/1/id/645048</a:t>
            </a:r>
          </a:p>
        </p:txBody>
      </p:sp>
    </p:spTree>
    <p:extLst>
      <p:ext uri="{BB962C8B-B14F-4D97-AF65-F5344CB8AC3E}">
        <p14:creationId xmlns:p14="http://schemas.microsoft.com/office/powerpoint/2010/main" val="25399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25545" y="306006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Proceso de licitación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1258550" y="0"/>
            <a:ext cx="13092114" cy="13716000"/>
          </a:xfrm>
          <a:prstGeom prst="rect">
            <a:avLst/>
          </a:prstGeom>
          <a:solidFill>
            <a:srgbClr val="F6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12001500" cy="13716000"/>
          </a:xfrm>
          <a:prstGeom prst="rect">
            <a:avLst/>
          </a:prstGeom>
          <a:solidFill>
            <a:srgbClr val="768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Shape 349"/>
          <p:cNvSpPr/>
          <p:nvPr/>
        </p:nvSpPr>
        <p:spPr>
          <a:xfrm>
            <a:off x="1677660" y="4010945"/>
            <a:ext cx="8713250" cy="28054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INGRESOS OPERATIVOS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La suma de tres años deberá ser mayor o igual a $ 6.000 millones (unos 210 millones USD).</a:t>
            </a:r>
            <a:endParaRPr sz="3600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303834" y="668163"/>
            <a:ext cx="9395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cs typeface="Myriad Pro"/>
              </a:rPr>
              <a:t>REQUISITOS DE LOS OFERENTES</a:t>
            </a:r>
            <a:endParaRPr lang="es-ES" sz="5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7" name="Shape 349"/>
          <p:cNvSpPr/>
          <p:nvPr/>
        </p:nvSpPr>
        <p:spPr>
          <a:xfrm>
            <a:off x="13229752" y="4010945"/>
            <a:ext cx="10058873" cy="36255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EXPERIENCIA DEL OFERENTE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En construcción o en la contratación de construcción de al menos 85.000 m2 cubiertos, en un periodo de 36 meses consecutivos dentro de los últimos 10 años.</a:t>
            </a:r>
          </a:p>
        </p:txBody>
      </p:sp>
      <p:sp>
        <p:nvSpPr>
          <p:cNvPr id="9" name="Shape 349"/>
          <p:cNvSpPr/>
          <p:nvPr/>
        </p:nvSpPr>
        <p:spPr>
          <a:xfrm>
            <a:off x="3370119" y="10009963"/>
            <a:ext cx="17262762" cy="1960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Las empresas constructoras propuestas por el adjudicatario deberán sumar un VECA libre no menor al producto de 0,45 por monto de inversión estimado en la oferta.</a:t>
            </a:r>
          </a:p>
        </p:txBody>
      </p:sp>
    </p:spTree>
    <p:extLst>
      <p:ext uri="{BB962C8B-B14F-4D97-AF65-F5344CB8AC3E}">
        <p14:creationId xmlns:p14="http://schemas.microsoft.com/office/powerpoint/2010/main" val="11363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9"/>
          <a:stretch/>
        </p:blipFill>
        <p:spPr>
          <a:xfrm>
            <a:off x="0" y="-2"/>
            <a:ext cx="24550253" cy="137160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839545" y="-2"/>
            <a:ext cx="9691396" cy="13716000"/>
            <a:chOff x="9677259" y="-101600"/>
            <a:chExt cx="9691396" cy="13716000"/>
          </a:xfrm>
        </p:grpSpPr>
        <p:sp>
          <p:nvSpPr>
            <p:cNvPr id="5" name="Rectángulo 4"/>
            <p:cNvSpPr/>
            <p:nvPr/>
          </p:nvSpPr>
          <p:spPr>
            <a:xfrm>
              <a:off x="9677259" y="-101600"/>
              <a:ext cx="9691396" cy="13716000"/>
            </a:xfrm>
            <a:prstGeom prst="rect">
              <a:avLst/>
            </a:prstGeom>
            <a:solidFill>
              <a:srgbClr val="2557A3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362854" y="3737881"/>
              <a:ext cx="7897438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UY" sz="4800" b="1" dirty="0">
                  <a:solidFill>
                    <a:schemeClr val="bg1"/>
                  </a:solidFill>
                  <a:cs typeface="Myriad Pro"/>
                </a:rPr>
                <a:t>Oferta económica  = </a:t>
              </a:r>
            </a:p>
            <a:p>
              <a:pPr algn="ctr">
                <a:lnSpc>
                  <a:spcPct val="80000"/>
                </a:lnSpc>
              </a:pPr>
              <a:r>
                <a:rPr lang="es-UY" sz="4800" b="1" dirty="0">
                  <a:solidFill>
                    <a:schemeClr val="bg1"/>
                  </a:solidFill>
                  <a:cs typeface="Myriad Pro"/>
                </a:rPr>
                <a:t>PM por cada centro 7 aulas</a:t>
              </a:r>
            </a:p>
            <a:p>
              <a:pPr algn="ctr">
                <a:lnSpc>
                  <a:spcPct val="80000"/>
                </a:lnSpc>
              </a:pPr>
              <a:r>
                <a:rPr lang="es-UY" sz="4800" b="1" dirty="0">
                  <a:solidFill>
                    <a:schemeClr val="bg1"/>
                  </a:solidFill>
                  <a:cs typeface="Myriad Pro"/>
                </a:rPr>
                <a:t>PM por cada centro 12 aulas</a:t>
              </a:r>
              <a:endParaRPr lang="es-UY" sz="4800" dirty="0">
                <a:solidFill>
                  <a:schemeClr val="bg1"/>
                </a:solidFill>
                <a:cs typeface="Myriad Pro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1097143" y="6956595"/>
              <a:ext cx="6927620" cy="4978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s-UY" sz="3600" dirty="0">
                <a:solidFill>
                  <a:schemeClr val="bg1"/>
                </a:solidFill>
                <a:cs typeface="Myriad Pro"/>
              </a:endParaRPr>
            </a:p>
            <a:p>
              <a:pPr algn="ctr">
                <a:lnSpc>
                  <a:spcPct val="80000"/>
                </a:lnSpc>
              </a:pPr>
              <a:r>
                <a:rPr lang="es-UY" sz="3600" dirty="0">
                  <a:solidFill>
                    <a:schemeClr val="bg1"/>
                  </a:solidFill>
                  <a:cs typeface="Myriad Pro"/>
                </a:rPr>
                <a:t>PM es el pago máximo mensual.</a:t>
              </a:r>
            </a:p>
            <a:p>
              <a:pPr algn="ctr">
                <a:lnSpc>
                  <a:spcPct val="80000"/>
                </a:lnSpc>
              </a:pPr>
              <a:endParaRPr lang="es-UY" sz="3600" dirty="0">
                <a:solidFill>
                  <a:schemeClr val="bg1"/>
                </a:solidFill>
                <a:cs typeface="Myriad Pro"/>
              </a:endParaRPr>
            </a:p>
            <a:p>
              <a:pPr algn="ctr">
                <a:lnSpc>
                  <a:spcPct val="80000"/>
                </a:lnSpc>
              </a:pPr>
              <a:r>
                <a:rPr lang="es-UY" sz="3600" dirty="0">
                  <a:solidFill>
                    <a:schemeClr val="bg1"/>
                  </a:solidFill>
                  <a:cs typeface="Myriad Pro"/>
                </a:rPr>
                <a:t>Se adjudicará la propuesta cuya oferta económica total sea menor: cada PM multiplicado por la cantidad de centros de ese tipo.</a:t>
              </a:r>
            </a:p>
            <a:p>
              <a:pPr algn="ctr">
                <a:lnSpc>
                  <a:spcPct val="80000"/>
                </a:lnSpc>
              </a:pPr>
              <a:endParaRPr lang="es-UY" sz="3600" dirty="0">
                <a:solidFill>
                  <a:schemeClr val="bg1"/>
                </a:solidFill>
                <a:cs typeface="Myriad Pro"/>
              </a:endParaRPr>
            </a:p>
            <a:p>
              <a:pPr algn="ctr">
                <a:lnSpc>
                  <a:spcPct val="80000"/>
                </a:lnSpc>
              </a:pPr>
              <a:r>
                <a:rPr lang="es-UY" sz="3600" dirty="0">
                  <a:solidFill>
                    <a:schemeClr val="bg1"/>
                  </a:solidFill>
                  <a:cs typeface="Myriad Pro"/>
                </a:rPr>
                <a:t>El adjudicatario provisional deberá alcanzar el cierre financiero en un plazo  de 140 días hábiles (7 meses).</a:t>
              </a:r>
              <a:endParaRPr lang="es-UY" sz="2400" dirty="0">
                <a:solidFill>
                  <a:schemeClr val="bg1"/>
                </a:solidFill>
                <a:cs typeface="Myriad Pro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0847761" y="1399562"/>
              <a:ext cx="6480316" cy="69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UY" sz="4800" b="1" dirty="0">
                  <a:solidFill>
                    <a:schemeClr val="bg1"/>
                  </a:solidFill>
                  <a:cs typeface="Myriad Pro"/>
                </a:rPr>
                <a:t>ADJUDICACIÓN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9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8450992" cy="13716000"/>
          </a:xfrm>
          <a:prstGeom prst="rect">
            <a:avLst/>
          </a:prstGeom>
          <a:solidFill>
            <a:srgbClr val="265A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 flipH="1">
            <a:off x="8450992" y="0"/>
            <a:ext cx="2090670" cy="13716000"/>
          </a:xfrm>
          <a:prstGeom prst="rect">
            <a:avLst/>
          </a:prstGeom>
          <a:solidFill>
            <a:srgbClr val="447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 cn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53" y="4655127"/>
            <a:ext cx="10749901" cy="37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3683343" y="0"/>
            <a:ext cx="10699977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1" y="0"/>
            <a:ext cx="10646229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 flipH="1">
            <a:off x="10088086" y="0"/>
            <a:ext cx="4016830" cy="13716000"/>
          </a:xfrm>
          <a:prstGeom prst="rect">
            <a:avLst/>
          </a:prstGeom>
          <a:solidFill>
            <a:srgbClr val="447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2449286" y="2915846"/>
            <a:ext cx="7116654" cy="735577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Definición del proyecto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990115" y="246787"/>
            <a:ext cx="424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/>
                </a:solidFill>
              </a:rPr>
              <a:t>CONTENIDO</a:t>
            </a:r>
            <a:endParaRPr lang="es-ES" sz="60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1419944" y="5309203"/>
            <a:ext cx="8145996" cy="735577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Obligaciones de las partes</a:t>
            </a: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1419944" y="7734086"/>
            <a:ext cx="8145996" cy="735577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Control del contrato</a:t>
            </a:r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1186543" y="9650921"/>
            <a:ext cx="8379397" cy="2252571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Disponibilidad y calidad </a:t>
            </a:r>
          </a:p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de infraestructura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2504716" y="2915846"/>
            <a:ext cx="8145996" cy="735577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Mecanismo de pago</a:t>
            </a: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11840687" y="6624050"/>
            <a:ext cx="8145996" cy="735577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Reparto de riesgo</a:t>
            </a:r>
          </a:p>
        </p:txBody>
      </p:sp>
      <p:sp>
        <p:nvSpPr>
          <p:cNvPr id="35" name="Subtítulo 2"/>
          <p:cNvSpPr txBox="1">
            <a:spLocks/>
          </p:cNvSpPr>
          <p:nvPr/>
        </p:nvSpPr>
        <p:spPr>
          <a:xfrm>
            <a:off x="12504716" y="10017702"/>
            <a:ext cx="8145996" cy="735577"/>
          </a:xfrm>
          <a:prstGeom prst="rect">
            <a:avLst/>
          </a:prstGeom>
        </p:spPr>
        <p:txBody>
          <a:bodyPr vert="horz" lIns="217517" tIns="108759" rIns="217517" bIns="108759" rtlCol="0">
            <a:noAutofit/>
          </a:bodyPr>
          <a:lstStyle>
            <a:lvl1pPr marL="815691" indent="-815691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7329" indent="-679742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896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6556" indent="-543794" algn="l" defTabSz="1087587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4143" indent="-543794" algn="l" defTabSz="1087587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1730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318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6905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493" indent="-543794" algn="l" defTabSz="1087587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5400" b="1" dirty="0">
                <a:solidFill>
                  <a:schemeClr val="bg1"/>
                </a:solidFill>
              </a:rPr>
              <a:t>Proceso de licitación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954" y="1904125"/>
            <a:ext cx="3224825" cy="3180389"/>
          </a:xfrm>
          <a:prstGeom prst="ellipse">
            <a:avLst/>
          </a:prstGeom>
        </p:spPr>
      </p:pic>
      <p:pic>
        <p:nvPicPr>
          <p:cNvPr id="21" name="Imagen 2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52636"/>
          <a:stretch/>
        </p:blipFill>
        <p:spPr>
          <a:xfrm>
            <a:off x="10536697" y="5529134"/>
            <a:ext cx="3240000" cy="3240000"/>
          </a:xfrm>
          <a:prstGeom prst="ellipse">
            <a:avLst/>
          </a:prstGeom>
        </p:spPr>
      </p:pic>
      <p:pic>
        <p:nvPicPr>
          <p:cNvPr id="26" name="Imagen 2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>
          <a:xfrm>
            <a:off x="10548257" y="9263907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817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4638"/>
          <a:stretch/>
        </p:blipFill>
        <p:spPr>
          <a:xfrm>
            <a:off x="0" y="-7529"/>
            <a:ext cx="9099096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60039" y="1245067"/>
            <a:ext cx="9321791" cy="5715471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25545" y="306006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bg1"/>
                </a:solidFill>
                <a:cs typeface="Myriad Pro"/>
              </a:rPr>
              <a:t>Definición del proyecto</a:t>
            </a:r>
            <a:endParaRPr lang="es-ES" sz="6000" b="1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8" name="Imagen 7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4"/>
          <a:stretch/>
        </p:blipFill>
        <p:spPr>
          <a:xfrm>
            <a:off x="11527972" y="-12434"/>
            <a:ext cx="12751470" cy="13716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1" r="9743"/>
          <a:stretch/>
        </p:blipFill>
        <p:spPr>
          <a:xfrm>
            <a:off x="4966925" y="1"/>
            <a:ext cx="7000875" cy="13716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2434"/>
            <a:ext cx="4966925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9383738" y="0"/>
            <a:ext cx="4966925" cy="13716000"/>
          </a:xfrm>
          <a:prstGeom prst="rect">
            <a:avLst/>
          </a:prstGeom>
          <a:solidFill>
            <a:srgbClr val="1332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296581" y="392024"/>
            <a:ext cx="936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cs typeface="Myriad Pro"/>
              </a:rPr>
              <a:t>DESCRIPCIÓN DEL CONTRATO</a:t>
            </a:r>
            <a:endParaRPr lang="es-ES" sz="54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9396" y="3717820"/>
            <a:ext cx="44695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Tipo de Contrato PPP: </a:t>
            </a:r>
          </a:p>
          <a:p>
            <a:endParaRPr lang="es-UY" sz="3600" b="1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Diseño, construcción, financiación y operación de 58 centros educativos.</a:t>
            </a:r>
            <a:endParaRPr lang="es-UY" sz="28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908816" y="3935316"/>
            <a:ext cx="42201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Duración del Contrato: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El plazo de vigencia del contrato será de 22 años.</a:t>
            </a:r>
            <a:endParaRPr lang="es-UY" sz="2800" dirty="0">
              <a:solidFill>
                <a:schemeClr val="bg1"/>
              </a:solidFill>
              <a:cs typeface="Myriad Pro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24217" r="6829" b="24104"/>
          <a:stretch/>
        </p:blipFill>
        <p:spPr>
          <a:xfrm>
            <a:off x="-65314" y="26160"/>
            <a:ext cx="24415977" cy="136898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50228" y="0"/>
            <a:ext cx="9691396" cy="13814749"/>
          </a:xfrm>
          <a:prstGeom prst="rect">
            <a:avLst/>
          </a:prstGeom>
          <a:solidFill>
            <a:srgbClr val="2557A3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385454" y="3402831"/>
            <a:ext cx="4999858" cy="365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44 Centros 7 aulas</a:t>
            </a:r>
            <a:r>
              <a:rPr lang="es-UY" sz="4800" dirty="0">
                <a:solidFill>
                  <a:schemeClr val="bg1"/>
                </a:solidFill>
                <a:cs typeface="Myriad Pro"/>
              </a:rPr>
              <a:t/>
            </a:r>
            <a:br>
              <a:rPr lang="es-UY" sz="4800" dirty="0">
                <a:solidFill>
                  <a:schemeClr val="bg1"/>
                </a:solidFill>
                <a:cs typeface="Myriad Pro"/>
              </a:rPr>
            </a:br>
            <a:r>
              <a:rPr lang="es-UY" sz="4800" dirty="0">
                <a:solidFill>
                  <a:schemeClr val="bg1"/>
                </a:solidFill>
                <a:cs typeface="Myriad Pro"/>
              </a:rPr>
              <a:t>(33 liceos, 11 UTU)</a:t>
            </a:r>
          </a:p>
          <a:p>
            <a:pPr algn="ctr">
              <a:lnSpc>
                <a:spcPct val="80000"/>
              </a:lnSpc>
            </a:pPr>
            <a:r>
              <a:rPr lang="es-UY" sz="4800" dirty="0">
                <a:solidFill>
                  <a:schemeClr val="bg1"/>
                </a:solidFill>
                <a:cs typeface="Myriad Pro"/>
              </a:rPr>
              <a:t/>
            </a:r>
            <a:br>
              <a:rPr lang="es-UY" sz="4800" dirty="0">
                <a:solidFill>
                  <a:schemeClr val="bg1"/>
                </a:solidFill>
                <a:cs typeface="Myriad Pro"/>
              </a:rPr>
            </a:br>
            <a:r>
              <a:rPr lang="es-UY" sz="4800" b="1" dirty="0">
                <a:solidFill>
                  <a:schemeClr val="bg1"/>
                </a:solidFill>
                <a:cs typeface="Myriad Pro"/>
              </a:rPr>
              <a:t>14 Centros 12 aulas</a:t>
            </a:r>
            <a:r>
              <a:rPr lang="es-UY" sz="4800" dirty="0">
                <a:solidFill>
                  <a:schemeClr val="bg1"/>
                </a:solidFill>
                <a:cs typeface="Myriad Pro"/>
              </a:rPr>
              <a:t/>
            </a:r>
            <a:br>
              <a:rPr lang="es-UY" sz="4800" dirty="0">
                <a:solidFill>
                  <a:schemeClr val="bg1"/>
                </a:solidFill>
                <a:cs typeface="Myriad Pro"/>
              </a:rPr>
            </a:br>
            <a:r>
              <a:rPr lang="es-UY" sz="4800" dirty="0">
                <a:solidFill>
                  <a:schemeClr val="bg1"/>
                </a:solidFill>
                <a:cs typeface="Myriad Pro"/>
              </a:rPr>
              <a:t>(9 liceos, 5 UTU)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230062"/>
            <a:ext cx="4573216" cy="13345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88767" y="9143378"/>
            <a:ext cx="6480316" cy="128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UY" sz="4800" b="1" dirty="0">
                <a:solidFill>
                  <a:schemeClr val="bg1"/>
                </a:solidFill>
                <a:cs typeface="Myriad Pro"/>
              </a:rPr>
              <a:t>USD 123.000.000</a:t>
            </a:r>
            <a:br>
              <a:rPr lang="es-UY" sz="4800" b="1" dirty="0">
                <a:solidFill>
                  <a:schemeClr val="bg1"/>
                </a:solidFill>
                <a:cs typeface="Myriad Pro"/>
              </a:rPr>
            </a:br>
            <a:r>
              <a:rPr lang="es-UY" sz="4800" b="1" dirty="0">
                <a:solidFill>
                  <a:schemeClr val="bg1"/>
                </a:solidFill>
                <a:cs typeface="Myriad Pro"/>
              </a:rPr>
              <a:t>INVERSIÓN ESTIMADA</a:t>
            </a:r>
          </a:p>
        </p:txBody>
      </p:sp>
    </p:spTree>
    <p:extLst>
      <p:ext uri="{BB962C8B-B14F-4D97-AF65-F5344CB8AC3E}">
        <p14:creationId xmlns:p14="http://schemas.microsoft.com/office/powerpoint/2010/main" val="9564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3017644" cy="13716000"/>
          </a:xfrm>
          <a:prstGeom prst="rect">
            <a:avLst/>
          </a:prstGeom>
          <a:solidFill>
            <a:srgbClr val="5152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2408045" y="0"/>
            <a:ext cx="11942618" cy="13716000"/>
          </a:xfrm>
          <a:prstGeom prst="rect">
            <a:avLst/>
          </a:prstGeom>
          <a:solidFill>
            <a:srgbClr val="25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hape 334"/>
          <p:cNvSpPr/>
          <p:nvPr/>
        </p:nvSpPr>
        <p:spPr>
          <a:xfrm>
            <a:off x="543105" y="1380178"/>
            <a:ext cx="6184266" cy="22502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Terrenos</a:t>
            </a:r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Todos los terrenos son entregados por la contratante.</a:t>
            </a:r>
          </a:p>
        </p:txBody>
      </p:sp>
      <p:sp>
        <p:nvSpPr>
          <p:cNvPr id="22" name="Shape 335"/>
          <p:cNvSpPr/>
          <p:nvPr/>
        </p:nvSpPr>
        <p:spPr>
          <a:xfrm>
            <a:off x="3450408" y="413870"/>
            <a:ext cx="4615906" cy="824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5400" dirty="0">
                <a:solidFill>
                  <a:schemeClr val="bg1"/>
                </a:solidFill>
                <a:latin typeface="+mn-lt"/>
                <a:cs typeface="Myriad Pro"/>
              </a:rPr>
              <a:t>UBICACIÓN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3" y="12328033"/>
            <a:ext cx="4573216" cy="13345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158" y="-65314"/>
            <a:ext cx="11256505" cy="12314616"/>
          </a:xfrm>
          <a:prstGeom prst="rect">
            <a:avLst/>
          </a:prstGeom>
        </p:spPr>
      </p:pic>
      <p:sp>
        <p:nvSpPr>
          <p:cNvPr id="45" name="Shape 334"/>
          <p:cNvSpPr/>
          <p:nvPr/>
        </p:nvSpPr>
        <p:spPr>
          <a:xfrm>
            <a:off x="14752607" y="984330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" sz="3200" dirty="0">
                <a:cs typeface="Myriad Pro"/>
              </a:rPr>
              <a:t>Artigas</a:t>
            </a:r>
            <a:endParaRPr sz="3200" dirty="0">
              <a:cs typeface="Myriad Pro"/>
            </a:endParaRPr>
          </a:p>
        </p:txBody>
      </p:sp>
      <p:sp>
        <p:nvSpPr>
          <p:cNvPr id="46" name="Shape 334"/>
          <p:cNvSpPr/>
          <p:nvPr/>
        </p:nvSpPr>
        <p:spPr>
          <a:xfrm>
            <a:off x="14615051" y="2505311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Salto</a:t>
            </a:r>
            <a:endParaRPr sz="3200" dirty="0">
              <a:cs typeface="Myriad Pro"/>
            </a:endParaRPr>
          </a:p>
        </p:txBody>
      </p:sp>
      <p:sp>
        <p:nvSpPr>
          <p:cNvPr id="47" name="Shape 334"/>
          <p:cNvSpPr/>
          <p:nvPr/>
        </p:nvSpPr>
        <p:spPr>
          <a:xfrm>
            <a:off x="13925786" y="4549746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Paysandú</a:t>
            </a:r>
            <a:endParaRPr sz="3200" dirty="0">
              <a:cs typeface="Myriad Pro"/>
            </a:endParaRPr>
          </a:p>
        </p:txBody>
      </p:sp>
      <p:sp>
        <p:nvSpPr>
          <p:cNvPr id="48" name="Shape 334"/>
          <p:cNvSpPr/>
          <p:nvPr/>
        </p:nvSpPr>
        <p:spPr>
          <a:xfrm>
            <a:off x="14075722" y="6462170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Río Negro</a:t>
            </a:r>
            <a:endParaRPr sz="3200" dirty="0">
              <a:cs typeface="Myriad Pro"/>
            </a:endParaRPr>
          </a:p>
        </p:txBody>
      </p:sp>
      <p:sp>
        <p:nvSpPr>
          <p:cNvPr id="49" name="Shape 334"/>
          <p:cNvSpPr/>
          <p:nvPr/>
        </p:nvSpPr>
        <p:spPr>
          <a:xfrm>
            <a:off x="13898087" y="8078694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Soriano</a:t>
            </a:r>
            <a:endParaRPr sz="3200" dirty="0">
              <a:cs typeface="Myriad Pro"/>
            </a:endParaRPr>
          </a:p>
        </p:txBody>
      </p:sp>
      <p:sp>
        <p:nvSpPr>
          <p:cNvPr id="50" name="Shape 334"/>
          <p:cNvSpPr/>
          <p:nvPr/>
        </p:nvSpPr>
        <p:spPr>
          <a:xfrm>
            <a:off x="13925786" y="9481368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Colonia</a:t>
            </a:r>
            <a:endParaRPr sz="3200" dirty="0">
              <a:cs typeface="Myriad Pro"/>
            </a:endParaRPr>
          </a:p>
        </p:txBody>
      </p:sp>
      <p:sp>
        <p:nvSpPr>
          <p:cNvPr id="51" name="Shape 334"/>
          <p:cNvSpPr/>
          <p:nvPr/>
        </p:nvSpPr>
        <p:spPr>
          <a:xfrm>
            <a:off x="18800492" y="2809783"/>
            <a:ext cx="1705099" cy="684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Rivera</a:t>
            </a:r>
            <a:endParaRPr sz="3200" dirty="0">
              <a:cs typeface="Myriad Pro"/>
            </a:endParaRPr>
          </a:p>
        </p:txBody>
      </p:sp>
      <p:sp>
        <p:nvSpPr>
          <p:cNvPr id="52" name="Shape 334"/>
          <p:cNvSpPr/>
          <p:nvPr/>
        </p:nvSpPr>
        <p:spPr>
          <a:xfrm>
            <a:off x="17832772" y="4484433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Tacuarembó</a:t>
            </a:r>
            <a:endParaRPr sz="3200" dirty="0">
              <a:cs typeface="Myriad Pro"/>
            </a:endParaRPr>
          </a:p>
        </p:txBody>
      </p:sp>
      <p:sp>
        <p:nvSpPr>
          <p:cNvPr id="53" name="Shape 334"/>
          <p:cNvSpPr/>
          <p:nvPr/>
        </p:nvSpPr>
        <p:spPr>
          <a:xfrm>
            <a:off x="21034411" y="5144477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Cerro Largo</a:t>
            </a:r>
            <a:endParaRPr sz="3200" dirty="0">
              <a:cs typeface="Myriad Pro"/>
            </a:endParaRPr>
          </a:p>
        </p:txBody>
      </p:sp>
      <p:sp>
        <p:nvSpPr>
          <p:cNvPr id="54" name="Shape 334"/>
          <p:cNvSpPr/>
          <p:nvPr/>
        </p:nvSpPr>
        <p:spPr>
          <a:xfrm>
            <a:off x="20634362" y="7044070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Treinta y Tres</a:t>
            </a:r>
            <a:endParaRPr sz="3200" dirty="0">
              <a:cs typeface="Myriad Pro"/>
            </a:endParaRPr>
          </a:p>
        </p:txBody>
      </p:sp>
      <p:sp>
        <p:nvSpPr>
          <p:cNvPr id="55" name="Shape 334"/>
          <p:cNvSpPr/>
          <p:nvPr/>
        </p:nvSpPr>
        <p:spPr>
          <a:xfrm>
            <a:off x="17133499" y="7034197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Durazno</a:t>
            </a:r>
            <a:endParaRPr sz="3200" dirty="0">
              <a:cs typeface="Myriad Pro"/>
            </a:endParaRPr>
          </a:p>
        </p:txBody>
      </p:sp>
      <p:sp>
        <p:nvSpPr>
          <p:cNvPr id="56" name="Shape 334"/>
          <p:cNvSpPr/>
          <p:nvPr/>
        </p:nvSpPr>
        <p:spPr>
          <a:xfrm>
            <a:off x="15998536" y="8080720"/>
            <a:ext cx="1421572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Flores</a:t>
            </a:r>
            <a:endParaRPr sz="3200" dirty="0">
              <a:cs typeface="Myriad Pro"/>
            </a:endParaRPr>
          </a:p>
        </p:txBody>
      </p:sp>
      <p:sp>
        <p:nvSpPr>
          <p:cNvPr id="57" name="Shape 334"/>
          <p:cNvSpPr/>
          <p:nvPr/>
        </p:nvSpPr>
        <p:spPr>
          <a:xfrm>
            <a:off x="17832772" y="8762955"/>
            <a:ext cx="1584858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Florida</a:t>
            </a:r>
            <a:endParaRPr sz="3200" dirty="0">
              <a:cs typeface="Myriad Pro"/>
            </a:endParaRPr>
          </a:p>
        </p:txBody>
      </p:sp>
      <p:sp>
        <p:nvSpPr>
          <p:cNvPr id="58" name="Shape 334"/>
          <p:cNvSpPr/>
          <p:nvPr/>
        </p:nvSpPr>
        <p:spPr>
          <a:xfrm>
            <a:off x="22021031" y="8893555"/>
            <a:ext cx="1414921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Rocha</a:t>
            </a:r>
            <a:endParaRPr sz="3200" dirty="0">
              <a:cs typeface="Myriad Pro"/>
            </a:endParaRPr>
          </a:p>
        </p:txBody>
      </p:sp>
      <p:sp>
        <p:nvSpPr>
          <p:cNvPr id="59" name="Shape 334"/>
          <p:cNvSpPr/>
          <p:nvPr/>
        </p:nvSpPr>
        <p:spPr>
          <a:xfrm>
            <a:off x="19935089" y="8762955"/>
            <a:ext cx="1855744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Lavalleja</a:t>
            </a:r>
            <a:endParaRPr sz="3200" dirty="0">
              <a:cs typeface="Myriad Pro"/>
            </a:endParaRPr>
          </a:p>
        </p:txBody>
      </p:sp>
      <p:sp>
        <p:nvSpPr>
          <p:cNvPr id="60" name="Shape 334"/>
          <p:cNvSpPr/>
          <p:nvPr/>
        </p:nvSpPr>
        <p:spPr>
          <a:xfrm>
            <a:off x="16203376" y="10015280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San José</a:t>
            </a:r>
            <a:endParaRPr sz="3200" dirty="0">
              <a:cs typeface="Myriad Pro"/>
            </a:endParaRPr>
          </a:p>
        </p:txBody>
      </p:sp>
      <p:sp>
        <p:nvSpPr>
          <p:cNvPr id="61" name="Shape 334"/>
          <p:cNvSpPr/>
          <p:nvPr/>
        </p:nvSpPr>
        <p:spPr>
          <a:xfrm>
            <a:off x="17485422" y="10596929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Canelones</a:t>
            </a:r>
            <a:endParaRPr sz="3200" dirty="0">
              <a:cs typeface="Myriad Pro"/>
            </a:endParaRPr>
          </a:p>
        </p:txBody>
      </p:sp>
      <p:sp>
        <p:nvSpPr>
          <p:cNvPr id="62" name="Shape 334"/>
          <p:cNvSpPr/>
          <p:nvPr/>
        </p:nvSpPr>
        <p:spPr>
          <a:xfrm>
            <a:off x="19533613" y="11082125"/>
            <a:ext cx="2201498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Maldonado</a:t>
            </a:r>
            <a:endParaRPr sz="3200" dirty="0">
              <a:cs typeface="Myriad Pro"/>
            </a:endParaRPr>
          </a:p>
        </p:txBody>
      </p:sp>
      <p:sp>
        <p:nvSpPr>
          <p:cNvPr id="63" name="Shape 334"/>
          <p:cNvSpPr/>
          <p:nvPr/>
        </p:nvSpPr>
        <p:spPr>
          <a:xfrm>
            <a:off x="16871863" y="12101469"/>
            <a:ext cx="2801590" cy="1026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ES_tradnl" sz="3200" dirty="0">
                <a:cs typeface="Myriad Pro"/>
              </a:rPr>
              <a:t>Montevideo</a:t>
            </a:r>
            <a:endParaRPr sz="3200" dirty="0">
              <a:cs typeface="Myriad Pro"/>
            </a:endParaRPr>
          </a:p>
        </p:txBody>
      </p:sp>
      <p:sp>
        <p:nvSpPr>
          <p:cNvPr id="64" name="4 Elipse"/>
          <p:cNvSpPr/>
          <p:nvPr/>
        </p:nvSpPr>
        <p:spPr>
          <a:xfrm>
            <a:off x="600255" y="3644078"/>
            <a:ext cx="820800" cy="819943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Shape 334"/>
          <p:cNvSpPr/>
          <p:nvPr/>
        </p:nvSpPr>
        <p:spPr>
          <a:xfrm>
            <a:off x="1628776" y="3775402"/>
            <a:ext cx="10664970" cy="98300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Centros 7 Aulas</a:t>
            </a:r>
            <a:r>
              <a:rPr lang="es-UY" sz="3600" dirty="0">
                <a:solidFill>
                  <a:schemeClr val="bg1"/>
                </a:solidFill>
                <a:cs typeface="Myriad Pro"/>
              </a:rPr>
              <a:t> </a:t>
            </a: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Liceos: Artigas 1, Cerro Largo 3, Durazno 2, Flores 1, Florida 2,</a:t>
            </a: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Lavalleja 1, Maldonado 4, Montevideo 6, Paysandú 2, Rivera 2,</a:t>
            </a: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Rocha 2, Salto 3, San José 1, Tacuarembó 2, Treinta y Tres 1. </a:t>
            </a:r>
          </a:p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Total: 33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UTU: Canelones 2, Colonia 1, Lavalleja 1, Maldonado 1, </a:t>
            </a: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Montevideo 1, Rivera 1, Salto 1, San José 1, Tacuarembó 1, </a:t>
            </a: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Treinta y Tres 1. </a:t>
            </a:r>
          </a:p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Total: 11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Centros 12 Aulas</a:t>
            </a: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Liceos: Artigas 1, Canelones 2, Colonia 1, Durazno 1, Maldonado 1, Montevideo 2, Treinta y Tres 1. </a:t>
            </a:r>
          </a:p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Total: 9</a:t>
            </a:r>
          </a:p>
          <a:p>
            <a:endParaRPr lang="es-UY" sz="3600" dirty="0">
              <a:solidFill>
                <a:schemeClr val="bg1"/>
              </a:solidFill>
              <a:cs typeface="Myriad Pro"/>
            </a:endParaRPr>
          </a:p>
          <a:p>
            <a:r>
              <a:rPr lang="es-UY" sz="3200" dirty="0">
                <a:solidFill>
                  <a:schemeClr val="bg1"/>
                </a:solidFill>
                <a:cs typeface="Myriad Pro"/>
              </a:rPr>
              <a:t>UTU: Canelones 2, Montevideo 2, San José 1.</a:t>
            </a:r>
          </a:p>
          <a:p>
            <a:r>
              <a:rPr lang="es-UY" sz="3600" b="1" dirty="0">
                <a:solidFill>
                  <a:schemeClr val="bg1"/>
                </a:solidFill>
                <a:cs typeface="Myriad Pro"/>
              </a:rPr>
              <a:t>Total: 5</a:t>
            </a:r>
            <a:endParaRPr sz="3600" b="1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7" name="Shape 334"/>
          <p:cNvSpPr/>
          <p:nvPr/>
        </p:nvSpPr>
        <p:spPr>
          <a:xfrm>
            <a:off x="6990921" y="1541367"/>
            <a:ext cx="5417124" cy="16482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rPr lang="es-UY" sz="4400" b="1" dirty="0">
                <a:solidFill>
                  <a:schemeClr val="bg1"/>
                </a:solidFill>
                <a:cs typeface="Myriad Pro"/>
              </a:rPr>
              <a:t>Ubicación geográfica</a:t>
            </a:r>
          </a:p>
          <a:p>
            <a:r>
              <a:rPr lang="es-UY" sz="3600" dirty="0">
                <a:solidFill>
                  <a:schemeClr val="bg1"/>
                </a:solidFill>
                <a:cs typeface="Myriad Pro"/>
              </a:rPr>
              <a:t>Varios departamentos.</a:t>
            </a:r>
            <a:endParaRPr sz="3600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69" name="4 Elipse"/>
          <p:cNvSpPr/>
          <p:nvPr/>
        </p:nvSpPr>
        <p:spPr>
          <a:xfrm>
            <a:off x="600255" y="9345686"/>
            <a:ext cx="820800" cy="81994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4 Elipse"/>
          <p:cNvSpPr/>
          <p:nvPr/>
        </p:nvSpPr>
        <p:spPr>
          <a:xfrm>
            <a:off x="17485422" y="11744355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4 Elipse"/>
          <p:cNvSpPr/>
          <p:nvPr/>
        </p:nvSpPr>
        <p:spPr>
          <a:xfrm>
            <a:off x="16320150" y="10684558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4 Elipse"/>
          <p:cNvSpPr/>
          <p:nvPr/>
        </p:nvSpPr>
        <p:spPr>
          <a:xfrm>
            <a:off x="18128160" y="11048263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4 Elipse"/>
          <p:cNvSpPr/>
          <p:nvPr/>
        </p:nvSpPr>
        <p:spPr>
          <a:xfrm>
            <a:off x="20157370" y="11559064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4 Elipse"/>
          <p:cNvSpPr/>
          <p:nvPr/>
        </p:nvSpPr>
        <p:spPr>
          <a:xfrm>
            <a:off x="22045284" y="9741390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Elipse"/>
          <p:cNvSpPr/>
          <p:nvPr/>
        </p:nvSpPr>
        <p:spPr>
          <a:xfrm>
            <a:off x="20086473" y="9521472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4 Elipse"/>
          <p:cNvSpPr/>
          <p:nvPr/>
        </p:nvSpPr>
        <p:spPr>
          <a:xfrm>
            <a:off x="21361884" y="7695111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4 Elipse"/>
          <p:cNvSpPr/>
          <p:nvPr/>
        </p:nvSpPr>
        <p:spPr>
          <a:xfrm>
            <a:off x="18172426" y="7516554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4 Elipse"/>
          <p:cNvSpPr/>
          <p:nvPr/>
        </p:nvSpPr>
        <p:spPr>
          <a:xfrm>
            <a:off x="18081442" y="9342915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4 Elipse"/>
          <p:cNvSpPr/>
          <p:nvPr/>
        </p:nvSpPr>
        <p:spPr>
          <a:xfrm>
            <a:off x="16307495" y="8727273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4 Elipse"/>
          <p:cNvSpPr/>
          <p:nvPr/>
        </p:nvSpPr>
        <p:spPr>
          <a:xfrm>
            <a:off x="14615051" y="10098504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4 Elipse"/>
          <p:cNvSpPr/>
          <p:nvPr/>
        </p:nvSpPr>
        <p:spPr>
          <a:xfrm>
            <a:off x="15845804" y="4770332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4 Elipse"/>
          <p:cNvSpPr/>
          <p:nvPr/>
        </p:nvSpPr>
        <p:spPr>
          <a:xfrm>
            <a:off x="15728040" y="3136930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4 Elipse"/>
          <p:cNvSpPr/>
          <p:nvPr/>
        </p:nvSpPr>
        <p:spPr>
          <a:xfrm>
            <a:off x="16203376" y="1134997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4 Elipse"/>
          <p:cNvSpPr/>
          <p:nvPr/>
        </p:nvSpPr>
        <p:spPr>
          <a:xfrm>
            <a:off x="19389000" y="3418288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4 Elipse"/>
          <p:cNvSpPr/>
          <p:nvPr/>
        </p:nvSpPr>
        <p:spPr>
          <a:xfrm>
            <a:off x="18377196" y="5197117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4 Elipse"/>
          <p:cNvSpPr/>
          <p:nvPr/>
        </p:nvSpPr>
        <p:spPr>
          <a:xfrm>
            <a:off x="21377539" y="5813755"/>
            <a:ext cx="357572" cy="357114"/>
          </a:xfrm>
          <a:prstGeom prst="ellipse">
            <a:avLst/>
          </a:prstGeom>
          <a:solidFill>
            <a:srgbClr val="F6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4 Elipse"/>
          <p:cNvSpPr/>
          <p:nvPr/>
        </p:nvSpPr>
        <p:spPr>
          <a:xfrm>
            <a:off x="16703167" y="1127103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4 Elipse"/>
          <p:cNvSpPr/>
          <p:nvPr/>
        </p:nvSpPr>
        <p:spPr>
          <a:xfrm>
            <a:off x="18706193" y="7516554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4 Elipse"/>
          <p:cNvSpPr/>
          <p:nvPr/>
        </p:nvSpPr>
        <p:spPr>
          <a:xfrm>
            <a:off x="21866498" y="7668954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4 Elipse"/>
          <p:cNvSpPr/>
          <p:nvPr/>
        </p:nvSpPr>
        <p:spPr>
          <a:xfrm>
            <a:off x="15221279" y="10098504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4 Elipse"/>
          <p:cNvSpPr/>
          <p:nvPr/>
        </p:nvSpPr>
        <p:spPr>
          <a:xfrm>
            <a:off x="16805966" y="10688079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4 Elipse"/>
          <p:cNvSpPr/>
          <p:nvPr/>
        </p:nvSpPr>
        <p:spPr>
          <a:xfrm>
            <a:off x="18602298" y="11082125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4 Elipse"/>
          <p:cNvSpPr/>
          <p:nvPr/>
        </p:nvSpPr>
        <p:spPr>
          <a:xfrm>
            <a:off x="17949374" y="11751403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4 Elipse"/>
          <p:cNvSpPr/>
          <p:nvPr/>
        </p:nvSpPr>
        <p:spPr>
          <a:xfrm>
            <a:off x="20598450" y="11572846"/>
            <a:ext cx="357572" cy="35711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4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6"/>
          <a:stretch/>
        </p:blipFill>
        <p:spPr>
          <a:xfrm>
            <a:off x="0" y="-1"/>
            <a:ext cx="24350663" cy="73152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21035"/>
            <a:ext cx="9978386" cy="7320114"/>
          </a:xfrm>
          <a:prstGeom prst="rect">
            <a:avLst/>
          </a:prstGeom>
          <a:solidFill>
            <a:srgbClr val="2557A3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14400" y="2049860"/>
            <a:ext cx="8317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cs typeface="Myriad Pro"/>
              </a:rPr>
              <a:t>Prototipo arquitectónico</a:t>
            </a:r>
            <a:endParaRPr lang="es-ES" sz="5400" b="1" dirty="0">
              <a:solidFill>
                <a:schemeClr val="bg1"/>
              </a:solidFill>
              <a:cs typeface="Myriad Pro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14400" y="8431768"/>
            <a:ext cx="218014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U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documentos de la licitación incluyen un prototipo arquitectónico para 7 aulas y otro para 12 aulas.</a:t>
            </a:r>
          </a:p>
          <a:p>
            <a:pPr>
              <a:spcBef>
                <a:spcPct val="20000"/>
              </a:spcBef>
            </a:pPr>
            <a:endParaRPr lang="es-UY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s-U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cada centro, el contratista elaborará el proyecto ejecutivo.</a:t>
            </a:r>
          </a:p>
          <a:p>
            <a:pPr>
              <a:spcBef>
                <a:spcPct val="20000"/>
              </a:spcBef>
            </a:pPr>
            <a:endParaRPr lang="es-UY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s-UY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Debe cumplir con los requisitos del pliego y la normativa aplicable.   </a:t>
            </a:r>
          </a:p>
        </p:txBody>
      </p:sp>
      <p:pic>
        <p:nvPicPr>
          <p:cNvPr id="7" name="Imagen 6" descr="logo cnd cort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09" y="12302836"/>
            <a:ext cx="4384218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1669</Words>
  <Application>Microsoft Office PowerPoint</Application>
  <PresentationFormat>Personalizado</PresentationFormat>
  <Paragraphs>269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Karla</vt:lpstr>
      <vt:lpstr>Myriad Pro</vt:lpstr>
      <vt:lpstr>Myriad Pro Bold</vt:lpstr>
      <vt:lpstr>Signika</vt:lpstr>
      <vt:lpstr>Symbol</vt:lpstr>
      <vt:lpstr>ヒラギノ角ゴ ProN W6</vt:lpstr>
      <vt:lpstr>Tema de Office</vt:lpstr>
      <vt:lpstr>PROYECTO DE PARTICIPACIÓN  PÚBLICO-PRIVADA  INFRAESTRUCTURA EDUCATIVA EN URUGUAY   ASPECTOS PRINCIPALES DEL MODELO DE NEGOCIO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 G</dc:creator>
  <cp:lastModifiedBy>Marcelo Marques</cp:lastModifiedBy>
  <cp:revision>138</cp:revision>
  <dcterms:created xsi:type="dcterms:W3CDTF">2018-04-06T12:29:22Z</dcterms:created>
  <dcterms:modified xsi:type="dcterms:W3CDTF">2018-05-09T17:40:46Z</dcterms:modified>
</cp:coreProperties>
</file>